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385"/>
  </p:notesMasterIdLst>
  <p:handoutMasterIdLst>
    <p:handoutMasterId r:id="rId386"/>
  </p:handoutMasterIdLst>
  <p:sldIdLst>
    <p:sldId id="256" r:id="rId5"/>
    <p:sldId id="665" r:id="rId6"/>
    <p:sldId id="773" r:id="rId7"/>
    <p:sldId id="675" r:id="rId8"/>
    <p:sldId id="769" r:id="rId9"/>
    <p:sldId id="282" r:id="rId10"/>
    <p:sldId id="330" r:id="rId11"/>
    <p:sldId id="681" r:id="rId12"/>
    <p:sldId id="760" r:id="rId13"/>
    <p:sldId id="761" r:id="rId14"/>
    <p:sldId id="763" r:id="rId15"/>
    <p:sldId id="764" r:id="rId16"/>
    <p:sldId id="767" r:id="rId17"/>
    <p:sldId id="768" r:id="rId18"/>
    <p:sldId id="770" r:id="rId19"/>
    <p:sldId id="758" r:id="rId20"/>
    <p:sldId id="281" r:id="rId21"/>
    <p:sldId id="286" r:id="rId22"/>
    <p:sldId id="287" r:id="rId23"/>
    <p:sldId id="288" r:id="rId24"/>
    <p:sldId id="771" r:id="rId25"/>
    <p:sldId id="772" r:id="rId26"/>
    <p:sldId id="774" r:id="rId27"/>
    <p:sldId id="775" r:id="rId28"/>
    <p:sldId id="776" r:id="rId29"/>
    <p:sldId id="779" r:id="rId30"/>
    <p:sldId id="783" r:id="rId31"/>
    <p:sldId id="777" r:id="rId32"/>
    <p:sldId id="778" r:id="rId33"/>
    <p:sldId id="780" r:id="rId34"/>
    <p:sldId id="781" r:id="rId35"/>
    <p:sldId id="782" r:id="rId36"/>
    <p:sldId id="289" r:id="rId37"/>
    <p:sldId id="298" r:id="rId38"/>
    <p:sldId id="290" r:id="rId39"/>
    <p:sldId id="733" r:id="rId40"/>
    <p:sldId id="734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0" r:id="rId49"/>
    <p:sldId id="299" r:id="rId50"/>
    <p:sldId id="365" r:id="rId51"/>
    <p:sldId id="366" r:id="rId52"/>
    <p:sldId id="367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655" r:id="rId64"/>
    <p:sldId id="570" r:id="rId65"/>
    <p:sldId id="301" r:id="rId66"/>
    <p:sldId id="736" r:id="rId67"/>
    <p:sldId id="683" r:id="rId68"/>
    <p:sldId id="737" r:id="rId69"/>
    <p:sldId id="738" r:id="rId70"/>
    <p:sldId id="739" r:id="rId71"/>
    <p:sldId id="740" r:id="rId72"/>
    <p:sldId id="741" r:id="rId73"/>
    <p:sldId id="742" r:id="rId74"/>
    <p:sldId id="743" r:id="rId75"/>
    <p:sldId id="303" r:id="rId76"/>
    <p:sldId id="338" r:id="rId77"/>
    <p:sldId id="339" r:id="rId78"/>
    <p:sldId id="341" r:id="rId79"/>
    <p:sldId id="343" r:id="rId80"/>
    <p:sldId id="344" r:id="rId81"/>
    <p:sldId id="345" r:id="rId82"/>
    <p:sldId id="346" r:id="rId83"/>
    <p:sldId id="347" r:id="rId84"/>
    <p:sldId id="349" r:id="rId85"/>
    <p:sldId id="350" r:id="rId86"/>
    <p:sldId id="351" r:id="rId87"/>
    <p:sldId id="352" r:id="rId88"/>
    <p:sldId id="355" r:id="rId89"/>
    <p:sldId id="356" r:id="rId90"/>
    <p:sldId id="357" r:id="rId91"/>
    <p:sldId id="358" r:id="rId92"/>
    <p:sldId id="359" r:id="rId93"/>
    <p:sldId id="353" r:id="rId94"/>
    <p:sldId id="354" r:id="rId95"/>
    <p:sldId id="360" r:id="rId96"/>
    <p:sldId id="361" r:id="rId97"/>
    <p:sldId id="362" r:id="rId98"/>
    <p:sldId id="745" r:id="rId99"/>
    <p:sldId id="746" r:id="rId100"/>
    <p:sldId id="747" r:id="rId101"/>
    <p:sldId id="363" r:id="rId102"/>
    <p:sldId id="326" r:id="rId103"/>
    <p:sldId id="328" r:id="rId104"/>
    <p:sldId id="666" r:id="rId105"/>
    <p:sldId id="667" r:id="rId106"/>
    <p:sldId id="329" r:id="rId107"/>
    <p:sldId id="379" r:id="rId108"/>
    <p:sldId id="380" r:id="rId109"/>
    <p:sldId id="381" r:id="rId110"/>
    <p:sldId id="382" r:id="rId111"/>
    <p:sldId id="601" r:id="rId112"/>
    <p:sldId id="600" r:id="rId113"/>
    <p:sldId id="604" r:id="rId114"/>
    <p:sldId id="605" r:id="rId115"/>
    <p:sldId id="606" r:id="rId116"/>
    <p:sldId id="607" r:id="rId117"/>
    <p:sldId id="608" r:id="rId118"/>
    <p:sldId id="603" r:id="rId119"/>
    <p:sldId id="609" r:id="rId120"/>
    <p:sldId id="610" r:id="rId121"/>
    <p:sldId id="717" r:id="rId122"/>
    <p:sldId id="718" r:id="rId123"/>
    <p:sldId id="719" r:id="rId124"/>
    <p:sldId id="720" r:id="rId125"/>
    <p:sldId id="721" r:id="rId126"/>
    <p:sldId id="722" r:id="rId127"/>
    <p:sldId id="723" r:id="rId128"/>
    <p:sldId id="724" r:id="rId129"/>
    <p:sldId id="725" r:id="rId130"/>
    <p:sldId id="726" r:id="rId131"/>
    <p:sldId id="727" r:id="rId132"/>
    <p:sldId id="728" r:id="rId133"/>
    <p:sldId id="730" r:id="rId134"/>
    <p:sldId id="611" r:id="rId135"/>
    <p:sldId id="602" r:id="rId136"/>
    <p:sldId id="612" r:id="rId137"/>
    <p:sldId id="613" r:id="rId138"/>
    <p:sldId id="384" r:id="rId139"/>
    <p:sldId id="385" r:id="rId140"/>
    <p:sldId id="386" r:id="rId141"/>
    <p:sldId id="592" r:id="rId142"/>
    <p:sldId id="391" r:id="rId143"/>
    <p:sldId id="393" r:id="rId144"/>
    <p:sldId id="387" r:id="rId145"/>
    <p:sldId id="396" r:id="rId146"/>
    <p:sldId id="593" r:id="rId147"/>
    <p:sldId id="390" r:id="rId148"/>
    <p:sldId id="397" r:id="rId149"/>
    <p:sldId id="598" r:id="rId150"/>
    <p:sldId id="599" r:id="rId151"/>
    <p:sldId id="400" r:id="rId152"/>
    <p:sldId id="401" r:id="rId153"/>
    <p:sldId id="614" r:id="rId154"/>
    <p:sldId id="594" r:id="rId155"/>
    <p:sldId id="595" r:id="rId156"/>
    <p:sldId id="596" r:id="rId157"/>
    <p:sldId id="597" r:id="rId158"/>
    <p:sldId id="406" r:id="rId159"/>
    <p:sldId id="409" r:id="rId160"/>
    <p:sldId id="410" r:id="rId161"/>
    <p:sldId id="408" r:id="rId162"/>
    <p:sldId id="411" r:id="rId163"/>
    <p:sldId id="412" r:id="rId164"/>
    <p:sldId id="413" r:id="rId165"/>
    <p:sldId id="524" r:id="rId166"/>
    <p:sldId id="617" r:id="rId167"/>
    <p:sldId id="525" r:id="rId168"/>
    <p:sldId id="526" r:id="rId169"/>
    <p:sldId id="618" r:id="rId170"/>
    <p:sldId id="414" r:id="rId171"/>
    <p:sldId id="415" r:id="rId172"/>
    <p:sldId id="619" r:id="rId173"/>
    <p:sldId id="416" r:id="rId174"/>
    <p:sldId id="418" r:id="rId175"/>
    <p:sldId id="419" r:id="rId176"/>
    <p:sldId id="621" r:id="rId177"/>
    <p:sldId id="420" r:id="rId178"/>
    <p:sldId id="421" r:id="rId179"/>
    <p:sldId id="519" r:id="rId180"/>
    <p:sldId id="520" r:id="rId181"/>
    <p:sldId id="423" r:id="rId182"/>
    <p:sldId id="623" r:id="rId183"/>
    <p:sldId id="521" r:id="rId184"/>
    <p:sldId id="522" r:id="rId185"/>
    <p:sldId id="622" r:id="rId186"/>
    <p:sldId id="424" r:id="rId187"/>
    <p:sldId id="425" r:id="rId188"/>
    <p:sldId id="624" r:id="rId189"/>
    <p:sldId id="426" r:id="rId190"/>
    <p:sldId id="528" r:id="rId191"/>
    <p:sldId id="529" r:id="rId192"/>
    <p:sldId id="625" r:id="rId193"/>
    <p:sldId id="427" r:id="rId194"/>
    <p:sldId id="531" r:id="rId195"/>
    <p:sldId id="430" r:id="rId196"/>
    <p:sldId id="626" r:id="rId197"/>
    <p:sldId id="435" r:id="rId198"/>
    <p:sldId id="627" r:id="rId199"/>
    <p:sldId id="436" r:id="rId200"/>
    <p:sldId id="437" r:id="rId201"/>
    <p:sldId id="752" r:id="rId202"/>
    <p:sldId id="628" r:id="rId203"/>
    <p:sldId id="438" r:id="rId204"/>
    <p:sldId id="439" r:id="rId205"/>
    <p:sldId id="440" r:id="rId206"/>
    <p:sldId id="441" r:id="rId207"/>
    <p:sldId id="442" r:id="rId208"/>
    <p:sldId id="443" r:id="rId209"/>
    <p:sldId id="629" r:id="rId210"/>
    <p:sldId id="444" r:id="rId211"/>
    <p:sldId id="454" r:id="rId212"/>
    <p:sldId id="455" r:id="rId213"/>
    <p:sldId id="630" r:id="rId214"/>
    <p:sldId id="532" r:id="rId215"/>
    <p:sldId id="533" r:id="rId216"/>
    <p:sldId id="535" r:id="rId217"/>
    <p:sldId id="536" r:id="rId218"/>
    <p:sldId id="537" r:id="rId219"/>
    <p:sldId id="538" r:id="rId220"/>
    <p:sldId id="631" r:id="rId221"/>
    <p:sldId id="632" r:id="rId222"/>
    <p:sldId id="540" r:id="rId223"/>
    <p:sldId id="543" r:id="rId224"/>
    <p:sldId id="544" r:id="rId225"/>
    <p:sldId id="633" r:id="rId226"/>
    <p:sldId id="445" r:id="rId227"/>
    <p:sldId id="446" r:id="rId228"/>
    <p:sldId id="447" r:id="rId229"/>
    <p:sldId id="448" r:id="rId230"/>
    <p:sldId id="449" r:id="rId231"/>
    <p:sldId id="451" r:id="rId232"/>
    <p:sldId id="452" r:id="rId233"/>
    <p:sldId id="453" r:id="rId234"/>
    <p:sldId id="634" r:id="rId235"/>
    <p:sldId id="458" r:id="rId236"/>
    <p:sldId id="545" r:id="rId237"/>
    <p:sldId id="547" r:id="rId238"/>
    <p:sldId id="548" r:id="rId239"/>
    <p:sldId id="635" r:id="rId240"/>
    <p:sldId id="636" r:id="rId241"/>
    <p:sldId id="637" r:id="rId242"/>
    <p:sldId id="753" r:id="rId243"/>
    <p:sldId id="461" r:id="rId244"/>
    <p:sldId id="460" r:id="rId245"/>
    <p:sldId id="462" r:id="rId246"/>
    <p:sldId id="638" r:id="rId247"/>
    <p:sldId id="465" r:id="rId248"/>
    <p:sldId id="464" r:id="rId249"/>
    <p:sldId id="466" r:id="rId250"/>
    <p:sldId id="467" r:id="rId251"/>
    <p:sldId id="468" r:id="rId252"/>
    <p:sldId id="469" r:id="rId253"/>
    <p:sldId id="470" r:id="rId254"/>
    <p:sldId id="471" r:id="rId255"/>
    <p:sldId id="472" r:id="rId256"/>
    <p:sldId id="473" r:id="rId257"/>
    <p:sldId id="474" r:id="rId258"/>
    <p:sldId id="475" r:id="rId259"/>
    <p:sldId id="476" r:id="rId260"/>
    <p:sldId id="477" r:id="rId261"/>
    <p:sldId id="479" r:id="rId262"/>
    <p:sldId id="478" r:id="rId263"/>
    <p:sldId id="639" r:id="rId264"/>
    <p:sldId id="640" r:id="rId265"/>
    <p:sldId id="641" r:id="rId266"/>
    <p:sldId id="642" r:id="rId267"/>
    <p:sldId id="643" r:id="rId268"/>
    <p:sldId id="644" r:id="rId269"/>
    <p:sldId id="645" r:id="rId270"/>
    <p:sldId id="646" r:id="rId271"/>
    <p:sldId id="647" r:id="rId272"/>
    <p:sldId id="648" r:id="rId273"/>
    <p:sldId id="649" r:id="rId274"/>
    <p:sldId id="481" r:id="rId275"/>
    <p:sldId id="482" r:id="rId276"/>
    <p:sldId id="483" r:id="rId277"/>
    <p:sldId id="484" r:id="rId278"/>
    <p:sldId id="485" r:id="rId279"/>
    <p:sldId id="549" r:id="rId280"/>
    <p:sldId id="552" r:id="rId281"/>
    <p:sldId id="550" r:id="rId282"/>
    <p:sldId id="553" r:id="rId283"/>
    <p:sldId id="554" r:id="rId284"/>
    <p:sldId id="555" r:id="rId285"/>
    <p:sldId id="754" r:id="rId286"/>
    <p:sldId id="755" r:id="rId287"/>
    <p:sldId id="486" r:id="rId288"/>
    <p:sldId id="564" r:id="rId289"/>
    <p:sldId id="565" r:id="rId290"/>
    <p:sldId id="650" r:id="rId291"/>
    <p:sldId id="487" r:id="rId292"/>
    <p:sldId id="556" r:id="rId293"/>
    <p:sldId id="557" r:id="rId294"/>
    <p:sldId id="651" r:id="rId295"/>
    <p:sldId id="559" r:id="rId296"/>
    <p:sldId id="560" r:id="rId297"/>
    <p:sldId id="561" r:id="rId298"/>
    <p:sldId id="562" r:id="rId299"/>
    <p:sldId id="590" r:id="rId300"/>
    <p:sldId id="488" r:id="rId301"/>
    <p:sldId id="756" r:id="rId302"/>
    <p:sldId id="493" r:id="rId303"/>
    <p:sldId id="494" r:id="rId304"/>
    <p:sldId id="495" r:id="rId305"/>
    <p:sldId id="498" r:id="rId306"/>
    <p:sldId id="499" r:id="rId307"/>
    <p:sldId id="652" r:id="rId308"/>
    <p:sldId id="502" r:id="rId309"/>
    <p:sldId id="503" r:id="rId310"/>
    <p:sldId id="563" r:id="rId311"/>
    <p:sldId id="501" r:id="rId312"/>
    <p:sldId id="653" r:id="rId313"/>
    <p:sldId id="504" r:id="rId314"/>
    <p:sldId id="654" r:id="rId315"/>
    <p:sldId id="567" r:id="rId316"/>
    <p:sldId id="656" r:id="rId317"/>
    <p:sldId id="568" r:id="rId318"/>
    <p:sldId id="572" r:id="rId319"/>
    <p:sldId id="573" r:id="rId320"/>
    <p:sldId id="574" r:id="rId321"/>
    <p:sldId id="575" r:id="rId322"/>
    <p:sldId id="576" r:id="rId323"/>
    <p:sldId id="577" r:id="rId324"/>
    <p:sldId id="578" r:id="rId325"/>
    <p:sldId id="657" r:id="rId326"/>
    <p:sldId id="658" r:id="rId327"/>
    <p:sldId id="579" r:id="rId328"/>
    <p:sldId id="505" r:id="rId329"/>
    <p:sldId id="506" r:id="rId330"/>
    <p:sldId id="507" r:id="rId331"/>
    <p:sldId id="659" r:id="rId332"/>
    <p:sldId id="660" r:id="rId333"/>
    <p:sldId id="508" r:id="rId334"/>
    <p:sldId id="510" r:id="rId335"/>
    <p:sldId id="509" r:id="rId336"/>
    <p:sldId id="511" r:id="rId337"/>
    <p:sldId id="662" r:id="rId338"/>
    <p:sldId id="661" r:id="rId339"/>
    <p:sldId id="512" r:id="rId340"/>
    <p:sldId id="757" r:id="rId341"/>
    <p:sldId id="513" r:id="rId342"/>
    <p:sldId id="663" r:id="rId343"/>
    <p:sldId id="582" r:id="rId344"/>
    <p:sldId id="583" r:id="rId345"/>
    <p:sldId id="585" r:id="rId346"/>
    <p:sldId id="586" r:id="rId347"/>
    <p:sldId id="587" r:id="rId348"/>
    <p:sldId id="588" r:id="rId349"/>
    <p:sldId id="518" r:id="rId350"/>
    <p:sldId id="514" r:id="rId351"/>
    <p:sldId id="515" r:id="rId352"/>
    <p:sldId id="516" r:id="rId353"/>
    <p:sldId id="517" r:id="rId354"/>
    <p:sldId id="664" r:id="rId355"/>
    <p:sldId id="687" r:id="rId356"/>
    <p:sldId id="703" r:id="rId357"/>
    <p:sldId id="704" r:id="rId358"/>
    <p:sldId id="705" r:id="rId359"/>
    <p:sldId id="707" r:id="rId360"/>
    <p:sldId id="706" r:id="rId361"/>
    <p:sldId id="708" r:id="rId362"/>
    <p:sldId id="709" r:id="rId363"/>
    <p:sldId id="710" r:id="rId364"/>
    <p:sldId id="712" r:id="rId365"/>
    <p:sldId id="711" r:id="rId366"/>
    <p:sldId id="713" r:id="rId367"/>
    <p:sldId id="714" r:id="rId368"/>
    <p:sldId id="698" r:id="rId369"/>
    <p:sldId id="691" r:id="rId370"/>
    <p:sldId id="700" r:id="rId371"/>
    <p:sldId id="702" r:id="rId372"/>
    <p:sldId id="744" r:id="rId373"/>
    <p:sldId id="692" r:id="rId374"/>
    <p:sldId id="693" r:id="rId375"/>
    <p:sldId id="715" r:id="rId376"/>
    <p:sldId id="716" r:id="rId377"/>
    <p:sldId id="690" r:id="rId378"/>
    <p:sldId id="688" r:id="rId379"/>
    <p:sldId id="689" r:id="rId380"/>
    <p:sldId id="731" r:id="rId381"/>
    <p:sldId id="694" r:id="rId382"/>
    <p:sldId id="732" r:id="rId383"/>
    <p:sldId id="277" r:id="rId3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47602"/>
    <a:srgbClr val="F48100"/>
    <a:srgbClr val="F08119"/>
    <a:srgbClr val="359966"/>
    <a:srgbClr val="36B5ED"/>
    <a:srgbClr val="47CCB1"/>
    <a:srgbClr val="FBE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5" autoAdjust="0"/>
    <p:restoredTop sz="86400" autoAdjust="0"/>
  </p:normalViewPr>
  <p:slideViewPr>
    <p:cSldViewPr snapToGrid="0">
      <p:cViewPr varScale="1">
        <p:scale>
          <a:sx n="192" d="100"/>
          <a:sy n="192" d="100"/>
        </p:scale>
        <p:origin x="824" y="184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viewProps" Target="viewProps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tableStyles" Target="tableStyles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72" Type="http://schemas.openxmlformats.org/officeDocument/2006/relationships/slide" Target="slides/slide368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slide" Target="slides/slide337.xml"/><Relationship Id="rId362" Type="http://schemas.openxmlformats.org/officeDocument/2006/relationships/slide" Target="slides/slide358.xml"/><Relationship Id="rId383" Type="http://schemas.openxmlformats.org/officeDocument/2006/relationships/slide" Target="slides/slide379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352" Type="http://schemas.openxmlformats.org/officeDocument/2006/relationships/slide" Target="slides/slide348.xml"/><Relationship Id="rId373" Type="http://schemas.openxmlformats.org/officeDocument/2006/relationships/slide" Target="slides/slide369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363" Type="http://schemas.openxmlformats.org/officeDocument/2006/relationships/slide" Target="slides/slide359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handoutMaster" Target="handoutMasters/handoutMaster1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presProps" Target="presProps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theme" Target="theme/theme1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237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934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3614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052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991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899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2014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77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354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6236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3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1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301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950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3097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9517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90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929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955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10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9980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88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076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173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8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8571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0345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6331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826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962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sieht ja jetzt erstmal nach recht viel </a:t>
            </a:r>
            <a:r>
              <a:rPr lang="de-DE" dirty="0" err="1"/>
              <a:t>Boilerplate</a:t>
            </a:r>
            <a:r>
              <a:rPr lang="de-DE" dirty="0"/>
              <a:t> aus =&gt; Lösung: Alle IDEs bieten Live-Templates, um diesen </a:t>
            </a:r>
            <a:r>
              <a:rPr lang="de-DE" dirty="0" err="1"/>
              <a:t>Boilerplate</a:t>
            </a:r>
            <a:r>
              <a:rPr lang="de-DE" dirty="0"/>
              <a:t> zu erstellen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112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155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5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0635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4796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 nun ein wenig Struktur (oder eine Art Baugerüst) auf der Seite =&gt; Perfekter Startpunkt: Scaffold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8189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2114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backgroundColor</a:t>
            </a:r>
            <a:r>
              <a:rPr lang="de-DE" dirty="0"/>
              <a:t> wird normalerweise über das </a:t>
            </a:r>
            <a:r>
              <a:rPr lang="de-DE" dirty="0" err="1"/>
              <a:t>Theme</a:t>
            </a:r>
            <a:r>
              <a:rPr lang="de-DE" dirty="0"/>
              <a:t> in der </a:t>
            </a:r>
            <a:r>
              <a:rPr lang="de-DE" dirty="0" err="1"/>
              <a:t>MaterialApp</a:t>
            </a:r>
            <a:r>
              <a:rPr lang="de-DE" dirty="0"/>
              <a:t> gesetzt =&gt; einheitliches Design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660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0256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0665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6731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732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4455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macht Dinge in Flutter einiges angenehmer als z.B. mit CSS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61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11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6001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93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kurzer Moment Pause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5888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widget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122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2254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8877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1027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1978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5388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19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erstellt man ein </a:t>
            </a:r>
            <a:r>
              <a:rPr lang="de-DE" dirty="0" err="1"/>
              <a:t>StatefulWidget</a:t>
            </a:r>
            <a:r>
              <a:rPr lang="de-DE" dirty="0"/>
              <a:t> =&gt; auch hier gibt es ein Live-Template: anstatt </a:t>
            </a:r>
            <a:r>
              <a:rPr lang="de-DE" dirty="0" err="1"/>
              <a:t>stateless</a:t>
            </a:r>
            <a:r>
              <a:rPr lang="de-DE" dirty="0"/>
              <a:t> aber </a:t>
            </a:r>
            <a:r>
              <a:rPr lang="de-DE" dirty="0" err="1"/>
              <a:t>stful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0139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wollen nun alle Items aus der </a:t>
            </a:r>
            <a:r>
              <a:rPr lang="de-DE" dirty="0" err="1"/>
              <a:t>ShoppingList</a:t>
            </a:r>
            <a:r>
              <a:rPr lang="de-DE" dirty="0"/>
              <a:t> anzeigen =&gt; wir brauchen einen </a:t>
            </a:r>
            <a:r>
              <a:rPr lang="de-DE" dirty="0" err="1"/>
              <a:t>Scrollable</a:t>
            </a:r>
            <a:r>
              <a:rPr lang="de-DE" dirty="0"/>
              <a:t> Container, da wir eine dynamische Anzahl an Items haben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2386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8614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87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2709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354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7838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onTap</a:t>
            </a:r>
            <a:r>
              <a:rPr lang="de-DE" dirty="0"/>
              <a:t> aktiviert außerdem den Splash Effekt, wenn der Nutzer auf das </a:t>
            </a:r>
            <a:r>
              <a:rPr lang="de-DE" dirty="0" err="1"/>
              <a:t>Tile</a:t>
            </a:r>
            <a:r>
              <a:rPr lang="de-DE" dirty="0"/>
              <a:t> klickt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6170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838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36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7529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7533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3664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Checkbox hinzufügen und </a:t>
            </a:r>
            <a:r>
              <a:rPr lang="de-DE" dirty="0" err="1"/>
              <a:t>quantity</a:t>
            </a:r>
            <a:r>
              <a:rPr lang="de-DE" dirty="0"/>
              <a:t> anzeigen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574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842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0505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249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setzen </a:t>
            </a:r>
            <a:r>
              <a:rPr lang="de-DE" dirty="0" err="1"/>
              <a:t>value</a:t>
            </a:r>
            <a:r>
              <a:rPr lang="de-DE" dirty="0"/>
              <a:t> auf </a:t>
            </a:r>
            <a:r>
              <a:rPr lang="de-DE" dirty="0" err="1"/>
              <a:t>item.isBought</a:t>
            </a:r>
            <a:r>
              <a:rPr lang="de-DE" dirty="0"/>
              <a:t>, weil die Checkbox gecheckt sein soll, wenn das Item gekauft wurde. Wir updaten in </a:t>
            </a:r>
            <a:r>
              <a:rPr lang="de-DE" dirty="0" err="1"/>
              <a:t>onChange</a:t>
            </a:r>
            <a:r>
              <a:rPr lang="de-DE" dirty="0"/>
              <a:t> </a:t>
            </a:r>
            <a:r>
              <a:rPr lang="de-DE" dirty="0" err="1"/>
              <a:t>item.isBought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1725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„!“ ist der Null </a:t>
            </a:r>
            <a:r>
              <a:rPr lang="de-DE" dirty="0" err="1"/>
              <a:t>assertion</a:t>
            </a:r>
            <a:r>
              <a:rPr lang="de-DE" dirty="0"/>
              <a:t> </a:t>
            </a:r>
            <a:r>
              <a:rPr lang="de-DE" dirty="0" err="1"/>
              <a:t>operator</a:t>
            </a:r>
            <a:r>
              <a:rPr lang="de-DE" dirty="0"/>
              <a:t> und castet den Wert zu einem nicht </a:t>
            </a:r>
            <a:r>
              <a:rPr lang="de-DE" dirty="0" err="1"/>
              <a:t>nullable</a:t>
            </a:r>
            <a:r>
              <a:rPr lang="de-DE" dirty="0"/>
              <a:t> Type =&gt; wirft eine </a:t>
            </a:r>
            <a:r>
              <a:rPr lang="de-DE" dirty="0" err="1"/>
              <a:t>Exception</a:t>
            </a:r>
            <a:r>
              <a:rPr lang="de-DE" dirty="0"/>
              <a:t>, falls der Wert null ist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5771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wird nicht neu gerendert? Muss man eventuell der _</a:t>
            </a:r>
            <a:r>
              <a:rPr lang="de-DE" dirty="0" err="1"/>
              <a:t>shoppingList</a:t>
            </a:r>
            <a:r>
              <a:rPr lang="de-DE" dirty="0"/>
              <a:t> Variable eine neue Instanz zuweisen, wie z.B. mit </a:t>
            </a:r>
            <a:r>
              <a:rPr lang="de-DE" dirty="0" err="1"/>
              <a:t>useState</a:t>
            </a:r>
            <a:r>
              <a:rPr lang="de-DE" dirty="0"/>
              <a:t> in </a:t>
            </a:r>
            <a:r>
              <a:rPr lang="de-DE" dirty="0" err="1"/>
              <a:t>React</a:t>
            </a:r>
            <a:r>
              <a:rPr lang="de-DE" dirty="0"/>
              <a:t>? Nein, man muss </a:t>
            </a:r>
            <a:r>
              <a:rPr lang="de-DE" dirty="0" err="1"/>
              <a:t>setState</a:t>
            </a:r>
            <a:r>
              <a:rPr lang="de-DE" dirty="0"/>
              <a:t> aufrufen!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2933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29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9499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„Problem“ ist, dass Flutter nicht automatisch </a:t>
            </a:r>
            <a:r>
              <a:rPr lang="de-DE" dirty="0" err="1"/>
              <a:t>updated</a:t>
            </a:r>
            <a:r>
              <a:rPr lang="de-DE" dirty="0"/>
              <a:t>, wenn sich ein State-</a:t>
            </a:r>
            <a:r>
              <a:rPr lang="de-DE" dirty="0" err="1"/>
              <a:t>Object</a:t>
            </a:r>
            <a:r>
              <a:rPr lang="de-DE" dirty="0"/>
              <a:t> ändert. </a:t>
            </a:r>
            <a:r>
              <a:rPr lang="de-DE" dirty="0" err="1"/>
              <a:t>Anstattdessen</a:t>
            </a:r>
            <a:r>
              <a:rPr lang="de-DE" dirty="0"/>
              <a:t> müssen wir als Entwickler explizit festlegen, wann wir das Widget neu rendern wollen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4622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7310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machen das, indem wir </a:t>
            </a:r>
            <a:r>
              <a:rPr lang="de-DE" dirty="0" err="1"/>
              <a:t>setState</a:t>
            </a:r>
            <a:r>
              <a:rPr lang="de-DE" dirty="0"/>
              <a:t> benutzen! </a:t>
            </a:r>
            <a:r>
              <a:rPr lang="de-DE" dirty="0" err="1"/>
              <a:t>setState</a:t>
            </a:r>
            <a:r>
              <a:rPr lang="de-DE" dirty="0"/>
              <a:t> wird bereitgestellt durch die Oberklasse „State“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2406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8605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6755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Wäre cool, wenn wir bei einem Klick auf das </a:t>
            </a:r>
            <a:r>
              <a:rPr lang="de-DE" dirty="0" err="1"/>
              <a:t>ListTile</a:t>
            </a:r>
            <a:r>
              <a:rPr lang="de-DE" dirty="0"/>
              <a:t> die </a:t>
            </a:r>
            <a:r>
              <a:rPr lang="de-DE" dirty="0" err="1"/>
              <a:t>CheckBox</a:t>
            </a:r>
            <a:r>
              <a:rPr lang="de-DE" dirty="0"/>
              <a:t> updaten könnten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5693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benutzen die </a:t>
            </a:r>
            <a:r>
              <a:rPr lang="de-DE" dirty="0" err="1"/>
              <a:t>onTap</a:t>
            </a:r>
            <a:r>
              <a:rPr lang="de-DE" dirty="0"/>
              <a:t> Property vom </a:t>
            </a:r>
            <a:r>
              <a:rPr lang="de-DE" dirty="0" err="1"/>
              <a:t>ListTile</a:t>
            </a:r>
            <a:r>
              <a:rPr lang="de-DE" dirty="0"/>
              <a:t> Widget =&gt; allerdings duplizierter Code =&gt; extrahieren in eine Helfer-Methode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6417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benutzen die </a:t>
            </a:r>
            <a:r>
              <a:rPr lang="de-DE" dirty="0" err="1"/>
              <a:t>onTap</a:t>
            </a:r>
            <a:r>
              <a:rPr lang="de-DE" dirty="0"/>
              <a:t> Property vom </a:t>
            </a:r>
            <a:r>
              <a:rPr lang="de-DE" dirty="0" err="1"/>
              <a:t>ListTile</a:t>
            </a:r>
            <a:r>
              <a:rPr lang="de-DE" dirty="0"/>
              <a:t> Widget =&gt; allerdings duplizierter Code =&gt; extrahieren in eine Helfer-Methode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4991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lebt auch in der State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1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9907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013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Benutzen der Helfer-Methode _</a:t>
            </a:r>
            <a:r>
              <a:rPr lang="de-DE" dirty="0" err="1"/>
              <a:t>toggleBought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2438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4033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Aktuell mehrere Probleme: </a:t>
            </a:r>
          </a:p>
          <a:p>
            <a:r>
              <a:rPr lang="de-DE" dirty="0"/>
              <a:t>- Bei jedem Call von _</a:t>
            </a:r>
            <a:r>
              <a:rPr lang="de-DE" dirty="0" err="1"/>
              <a:t>toggleBought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neu gerendert =&gt; Wir wollen aber nur das spezifische </a:t>
            </a:r>
            <a:r>
              <a:rPr lang="de-DE" dirty="0" err="1"/>
              <a:t>ListTile</a:t>
            </a:r>
            <a:r>
              <a:rPr lang="de-DE" dirty="0"/>
              <a:t> updaten =&gt; State im </a:t>
            </a:r>
            <a:r>
              <a:rPr lang="de-DE" dirty="0" err="1"/>
              <a:t>Tree</a:t>
            </a:r>
            <a:r>
              <a:rPr lang="de-DE" dirty="0"/>
              <a:t> nach unten ziehen</a:t>
            </a:r>
          </a:p>
          <a:p>
            <a:r>
              <a:rPr lang="de-DE" dirty="0"/>
              <a:t>- Bei vielen Items in der </a:t>
            </a:r>
            <a:r>
              <a:rPr lang="de-DE" dirty="0" err="1"/>
              <a:t>ShoppingList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auf einmal gerendert =&gt; Nur die </a:t>
            </a:r>
            <a:r>
              <a:rPr lang="de-DE" dirty="0" err="1"/>
              <a:t>ListTiles</a:t>
            </a:r>
            <a:r>
              <a:rPr lang="de-DE" dirty="0"/>
              <a:t> rendern, die auch in View sind =&gt; </a:t>
            </a:r>
            <a:r>
              <a:rPr lang="de-DE" dirty="0" err="1"/>
              <a:t>Lazy</a:t>
            </a:r>
            <a:r>
              <a:rPr lang="de-DE" dirty="0"/>
              <a:t> Rendering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330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Aktuell mehrere Probleme: </a:t>
            </a:r>
          </a:p>
          <a:p>
            <a:r>
              <a:rPr lang="de-DE" dirty="0"/>
              <a:t>- Bei jedem Call von _</a:t>
            </a:r>
            <a:r>
              <a:rPr lang="de-DE" dirty="0" err="1"/>
              <a:t>toggleBought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neu gerendert =&gt; Wir wollen aber nur das spezifische </a:t>
            </a:r>
            <a:r>
              <a:rPr lang="de-DE" dirty="0" err="1"/>
              <a:t>ListTile</a:t>
            </a:r>
            <a:r>
              <a:rPr lang="de-DE" dirty="0"/>
              <a:t> updaten =&gt; State im </a:t>
            </a:r>
            <a:r>
              <a:rPr lang="de-DE" dirty="0" err="1"/>
              <a:t>Tree</a:t>
            </a:r>
            <a:r>
              <a:rPr lang="de-DE" dirty="0"/>
              <a:t> nach unten ziehen</a:t>
            </a:r>
          </a:p>
          <a:p>
            <a:r>
              <a:rPr lang="de-DE" dirty="0"/>
              <a:t>- Bei vielen Items in der </a:t>
            </a:r>
            <a:r>
              <a:rPr lang="de-DE" dirty="0" err="1"/>
              <a:t>ShoppingList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auf einmal gerendert =&gt; Nur die </a:t>
            </a:r>
            <a:r>
              <a:rPr lang="de-DE" dirty="0" err="1"/>
              <a:t>ListTiles</a:t>
            </a:r>
            <a:r>
              <a:rPr lang="de-DE" dirty="0"/>
              <a:t> rendern, die auch in View sind =&gt; </a:t>
            </a:r>
            <a:r>
              <a:rPr lang="de-DE" dirty="0" err="1"/>
              <a:t>Lazy</a:t>
            </a:r>
            <a:r>
              <a:rPr lang="de-DE" dirty="0"/>
              <a:t> Rendering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10261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Aktuell mehrere Probleme: </a:t>
            </a:r>
          </a:p>
          <a:p>
            <a:r>
              <a:rPr lang="de-DE" dirty="0"/>
              <a:t>- Bei jedem Call von _</a:t>
            </a:r>
            <a:r>
              <a:rPr lang="de-DE" dirty="0" err="1"/>
              <a:t>toggleBought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neu gerendert =&gt; Wir wollen aber nur das spezifische </a:t>
            </a:r>
            <a:r>
              <a:rPr lang="de-DE" dirty="0" err="1"/>
              <a:t>ListTile</a:t>
            </a:r>
            <a:r>
              <a:rPr lang="de-DE" dirty="0"/>
              <a:t> updaten =&gt; State im </a:t>
            </a:r>
            <a:r>
              <a:rPr lang="de-DE" dirty="0" err="1"/>
              <a:t>Tree</a:t>
            </a:r>
            <a:r>
              <a:rPr lang="de-DE" dirty="0"/>
              <a:t> nach unten ziehen</a:t>
            </a:r>
          </a:p>
          <a:p>
            <a:r>
              <a:rPr lang="de-DE" dirty="0"/>
              <a:t>- Bei vielen Items in der </a:t>
            </a:r>
            <a:r>
              <a:rPr lang="de-DE" dirty="0" err="1"/>
              <a:t>ShoppingList</a:t>
            </a:r>
            <a:r>
              <a:rPr lang="de-DE" dirty="0"/>
              <a:t> werden alle </a:t>
            </a:r>
            <a:r>
              <a:rPr lang="de-DE" dirty="0" err="1"/>
              <a:t>ListTiles</a:t>
            </a:r>
            <a:r>
              <a:rPr lang="de-DE" dirty="0"/>
              <a:t> auf einmal gerendert =&gt; Nur die </a:t>
            </a:r>
            <a:r>
              <a:rPr lang="de-DE" dirty="0" err="1"/>
              <a:t>ListTiles</a:t>
            </a:r>
            <a:r>
              <a:rPr lang="de-DE" dirty="0"/>
              <a:t> rendern, die auch in View sind =&gt; </a:t>
            </a:r>
            <a:r>
              <a:rPr lang="de-DE" dirty="0" err="1"/>
              <a:t>Lazy</a:t>
            </a:r>
            <a:r>
              <a:rPr lang="de-DE" dirty="0"/>
              <a:t> Rendering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579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Wäre cool, wenn wir bei einem Klick auf das </a:t>
            </a:r>
            <a:r>
              <a:rPr lang="de-DE" dirty="0" err="1"/>
              <a:t>ListTile</a:t>
            </a:r>
            <a:r>
              <a:rPr lang="de-DE" dirty="0"/>
              <a:t> die </a:t>
            </a:r>
            <a:r>
              <a:rPr lang="de-DE" dirty="0" err="1"/>
              <a:t>CheckBox</a:t>
            </a:r>
            <a:r>
              <a:rPr lang="de-DE" dirty="0"/>
              <a:t> updaten könnten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4399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8317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25752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95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3438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8610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787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06989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3542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Anstatt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items in der </a:t>
            </a:r>
            <a:r>
              <a:rPr lang="en-US" dirty="0" err="1"/>
              <a:t>ShoppingListView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 leben,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1174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leben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in den </a:t>
            </a:r>
            <a:r>
              <a:rPr lang="en-US" dirty="0" err="1"/>
              <a:t>ListTiles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. </a:t>
            </a:r>
            <a:r>
              <a:rPr lang="en-US" dirty="0" err="1"/>
              <a:t>Dafür</a:t>
            </a:r>
            <a:r>
              <a:rPr lang="en-US" dirty="0"/>
              <a:t> </a:t>
            </a:r>
            <a:r>
              <a:rPr lang="en-US" dirty="0" err="1"/>
              <a:t>müssen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stateful Widget </a:t>
            </a:r>
            <a:r>
              <a:rPr lang="en-US" dirty="0" err="1"/>
              <a:t>erstellen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4867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nun </a:t>
            </a:r>
            <a:r>
              <a:rPr lang="en-US" dirty="0" err="1"/>
              <a:t>setState</a:t>
            </a:r>
            <a:r>
              <a:rPr lang="en-US" dirty="0"/>
              <a:t> in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dieser</a:t>
            </a:r>
            <a:r>
              <a:rPr lang="en-US" dirty="0"/>
              <a:t> Widgets </a:t>
            </a:r>
            <a:r>
              <a:rPr lang="en-US" dirty="0" err="1"/>
              <a:t>aufrufen</a:t>
            </a:r>
            <a:r>
              <a:rPr lang="en-US" dirty="0"/>
              <a:t>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0423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das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ListTile</a:t>
            </a:r>
            <a:r>
              <a:rPr lang="en-US" dirty="0"/>
              <a:t> </a:t>
            </a:r>
            <a:r>
              <a:rPr lang="en-US" dirty="0" err="1"/>
              <a:t>rerendert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6257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1621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7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41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50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ListTile</a:t>
            </a:r>
            <a:r>
              <a:rPr lang="de-DE" dirty="0"/>
              <a:t> Definition vom alten Widget ins neue kopieren =&gt; allerdings ist z.B. _</a:t>
            </a:r>
            <a:r>
              <a:rPr lang="de-DE" dirty="0" err="1"/>
              <a:t>toggleBought</a:t>
            </a:r>
            <a:r>
              <a:rPr lang="de-DE" dirty="0"/>
              <a:t> und item undefiniert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804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item über </a:t>
            </a:r>
            <a:r>
              <a:rPr lang="de-DE" dirty="0" err="1"/>
              <a:t>widget.item</a:t>
            </a:r>
            <a:r>
              <a:rPr lang="de-DE" dirty="0"/>
              <a:t> zugreifen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4869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toggleBought</a:t>
            </a:r>
            <a:r>
              <a:rPr lang="de-DE" dirty="0"/>
              <a:t> anpassen (Parameter entfernen)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2658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onTap</a:t>
            </a:r>
            <a:r>
              <a:rPr lang="de-DE" dirty="0"/>
              <a:t> in </a:t>
            </a:r>
            <a:r>
              <a:rPr lang="de-DE" dirty="0" err="1"/>
              <a:t>ListTile</a:t>
            </a:r>
            <a:r>
              <a:rPr lang="de-DE" dirty="0"/>
              <a:t> direkt zu Referenz auf _</a:t>
            </a:r>
            <a:r>
              <a:rPr lang="de-DE" dirty="0" err="1"/>
              <a:t>toggleBought</a:t>
            </a:r>
            <a:r>
              <a:rPr lang="de-DE" dirty="0"/>
              <a:t> setzen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5582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toggleBought</a:t>
            </a:r>
            <a:r>
              <a:rPr lang="de-DE" dirty="0"/>
              <a:t> entfernen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8039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Überprüfen, ob alles noch funktioniert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62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3750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6769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1724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36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228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ListView.builder</a:t>
            </a:r>
            <a:r>
              <a:rPr lang="de-DE" dirty="0"/>
              <a:t> ist ein alternativer Weg eine </a:t>
            </a:r>
            <a:r>
              <a:rPr lang="de-DE" dirty="0" err="1"/>
              <a:t>ListView</a:t>
            </a:r>
            <a:r>
              <a:rPr lang="de-DE" dirty="0"/>
              <a:t> zu erstellen. Es gibt außerdem noch </a:t>
            </a:r>
            <a:r>
              <a:rPr lang="de-DE" dirty="0" err="1"/>
              <a:t>ListView.separator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6996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6409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642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8357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3442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7857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Braucht </a:t>
            </a:r>
            <a:r>
              <a:rPr lang="de-DE" dirty="0" err="1"/>
              <a:t>itemCount</a:t>
            </a:r>
            <a:r>
              <a:rPr lang="de-DE" dirty="0"/>
              <a:t> =&gt; Wie viele Items sollen gerendert werden =&gt; So kann man Infinity Scroll erzeugen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3713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</a:t>
            </a:r>
            <a:r>
              <a:rPr lang="de-DE" dirty="0" err="1"/>
              <a:t>itemBuilder</a:t>
            </a:r>
            <a:r>
              <a:rPr lang="de-DE" dirty="0"/>
              <a:t>: Gibt das Widget zurück das gerendert werden soll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1772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Außerdem Best-Practice immer noch einen Key zu setzen =&gt; Flutter kann Widget recyclen, wenn sich z.B. die Reihenfolge ändert (ähnlich zum </a:t>
            </a:r>
            <a:r>
              <a:rPr lang="de-DE" dirty="0" err="1"/>
              <a:t>key</a:t>
            </a:r>
            <a:r>
              <a:rPr lang="de-DE" dirty="0"/>
              <a:t> in </a:t>
            </a:r>
            <a:r>
              <a:rPr lang="de-DE" dirty="0" err="1"/>
              <a:t>React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0517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04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52534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wollen ein neues Item hinzufügen, wenn dieser Button geklickt wird</a:t>
            </a:r>
          </a:p>
          <a:p>
            <a:r>
              <a:rPr lang="de-DE" dirty="0"/>
              <a:t>Problem: Die </a:t>
            </a:r>
            <a:r>
              <a:rPr lang="de-DE" dirty="0" err="1"/>
              <a:t>ShoppingList</a:t>
            </a:r>
            <a:r>
              <a:rPr lang="de-DE" dirty="0"/>
              <a:t> lebt zu weit unten im </a:t>
            </a:r>
            <a:r>
              <a:rPr lang="de-DE" dirty="0" err="1"/>
              <a:t>WidgetTree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2474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837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9409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Lösung</a:t>
            </a:r>
            <a:r>
              <a:rPr lang="en-US" dirty="0"/>
              <a:t>: State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oben</a:t>
            </a:r>
            <a:r>
              <a:rPr lang="en-US" dirty="0"/>
              <a:t> </a:t>
            </a:r>
            <a:r>
              <a:rPr lang="en-US" dirty="0" err="1"/>
              <a:t>verschieben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2020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Lösung</a:t>
            </a:r>
            <a:r>
              <a:rPr lang="en-US" dirty="0"/>
              <a:t>: State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oben</a:t>
            </a:r>
            <a:r>
              <a:rPr lang="en-US" dirty="0"/>
              <a:t> </a:t>
            </a:r>
            <a:r>
              <a:rPr lang="en-US" dirty="0" err="1"/>
              <a:t>verschieben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08580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erstes: </a:t>
            </a:r>
            <a:r>
              <a:rPr lang="de-DE" dirty="0" err="1"/>
              <a:t>MyHomePage</a:t>
            </a:r>
            <a:r>
              <a:rPr lang="de-DE" dirty="0"/>
              <a:t> in </a:t>
            </a:r>
            <a:r>
              <a:rPr lang="de-DE" dirty="0" err="1"/>
              <a:t>Stateful</a:t>
            </a:r>
            <a:r>
              <a:rPr lang="de-DE" dirty="0"/>
              <a:t> Widget konvertieren (via IDE)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785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erstes: </a:t>
            </a:r>
            <a:r>
              <a:rPr lang="de-DE" dirty="0" err="1"/>
              <a:t>MyHomePage</a:t>
            </a:r>
            <a:r>
              <a:rPr lang="de-DE" dirty="0"/>
              <a:t> in </a:t>
            </a:r>
            <a:r>
              <a:rPr lang="de-DE" dirty="0" err="1"/>
              <a:t>Stateful</a:t>
            </a:r>
            <a:r>
              <a:rPr lang="de-DE" dirty="0"/>
              <a:t> Widget konvertieren (via IDE)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427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shoppingList</a:t>
            </a:r>
            <a:r>
              <a:rPr lang="de-DE" dirty="0"/>
              <a:t> in _</a:t>
            </a:r>
            <a:r>
              <a:rPr lang="de-DE" dirty="0" err="1"/>
              <a:t>myHomePageState</a:t>
            </a:r>
            <a:r>
              <a:rPr lang="de-DE" dirty="0"/>
              <a:t> ziehen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7840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ShoppingListView</a:t>
            </a:r>
            <a:r>
              <a:rPr lang="de-DE" dirty="0"/>
              <a:t> in </a:t>
            </a:r>
            <a:r>
              <a:rPr lang="de-DE" dirty="0" err="1"/>
              <a:t>Stateless</a:t>
            </a:r>
            <a:r>
              <a:rPr lang="de-DE" dirty="0"/>
              <a:t> Widget umwandeln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0039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geht leider nur manuell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41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249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shoppingList</a:t>
            </a:r>
            <a:r>
              <a:rPr lang="de-DE" dirty="0"/>
              <a:t> in _</a:t>
            </a:r>
            <a:r>
              <a:rPr lang="de-DE" dirty="0" err="1"/>
              <a:t>MyHomePageState</a:t>
            </a:r>
            <a:r>
              <a:rPr lang="de-DE" dirty="0"/>
              <a:t> ziehen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850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_</a:t>
            </a:r>
            <a:r>
              <a:rPr lang="de-DE" dirty="0" err="1"/>
              <a:t>shoppingList</a:t>
            </a:r>
            <a:r>
              <a:rPr lang="de-DE" dirty="0"/>
              <a:t> von </a:t>
            </a:r>
            <a:r>
              <a:rPr lang="de-DE" dirty="0" err="1"/>
              <a:t>MyHomePage</a:t>
            </a:r>
            <a:r>
              <a:rPr lang="de-DE" dirty="0"/>
              <a:t> in </a:t>
            </a:r>
            <a:r>
              <a:rPr lang="de-DE" dirty="0" err="1"/>
              <a:t>ShoppingListView</a:t>
            </a:r>
            <a:r>
              <a:rPr lang="de-DE" dirty="0"/>
              <a:t> ziehen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8664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Jetzt können wir die </a:t>
            </a:r>
            <a:r>
              <a:rPr lang="de-DE" dirty="0" err="1"/>
              <a:t>ShoppingList</a:t>
            </a:r>
            <a:r>
              <a:rPr lang="de-DE" dirty="0"/>
              <a:t> modifizieren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544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Jetzt haben wir Zugriff auf die </a:t>
            </a:r>
            <a:r>
              <a:rPr lang="de-DE" dirty="0" err="1"/>
              <a:t>ShoppingList</a:t>
            </a:r>
            <a:r>
              <a:rPr lang="de-DE" dirty="0"/>
              <a:t> im </a:t>
            </a:r>
            <a:r>
              <a:rPr lang="de-DE" dirty="0" err="1"/>
              <a:t>FloatingActionButton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70836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293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04195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0189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855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35003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58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6122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333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3135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6000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537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9204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8765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6455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2701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5016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45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jeder Screen besteht aus einer Vielzahl an Widgets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294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1736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5801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047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6086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0788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9727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9469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71044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8416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TextField</a:t>
            </a:r>
            <a:r>
              <a:rPr lang="de-DE" dirty="0"/>
              <a:t> mit zusätzlichen Properties, die für ein Benutzen in einer Form nützlich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33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7932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Padding ist nicht wie in CSS durch einen </a:t>
            </a:r>
            <a:r>
              <a:rPr lang="de-DE" dirty="0" err="1"/>
              <a:t>string</a:t>
            </a:r>
            <a:r>
              <a:rPr lang="de-DE" dirty="0"/>
              <a:t> oder eine Zahl definiert, sondern durch die </a:t>
            </a:r>
            <a:r>
              <a:rPr lang="de-DE" dirty="0" err="1"/>
              <a:t>EdgeInsets</a:t>
            </a:r>
            <a:r>
              <a:rPr lang="de-DE" dirty="0"/>
              <a:t>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9316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8602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gerade ein wenig eingeengt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9964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511325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Padding ist nicht wie in CSS durch einen </a:t>
            </a:r>
            <a:r>
              <a:rPr lang="de-DE" dirty="0" err="1"/>
              <a:t>string</a:t>
            </a:r>
            <a:r>
              <a:rPr lang="de-DE" dirty="0"/>
              <a:t> oder eine Zahl definiert, sondern durch die </a:t>
            </a:r>
            <a:r>
              <a:rPr lang="de-DE" dirty="0" err="1"/>
              <a:t>EdgeInsets</a:t>
            </a:r>
            <a:r>
              <a:rPr lang="de-DE" dirty="0"/>
              <a:t>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5347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2209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5147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56399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1915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8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7608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Jetzt fehlt noch das zweite </a:t>
            </a:r>
            <a:r>
              <a:rPr lang="de-DE" dirty="0" err="1"/>
              <a:t>TextField</a:t>
            </a:r>
            <a:r>
              <a:rPr lang="de-DE" dirty="0"/>
              <a:t> und der Button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8547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Wrappen</a:t>
            </a:r>
            <a:r>
              <a:rPr lang="de-DE" dirty="0"/>
              <a:t> geht einfach mit Shortcut (Option + Enter)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0812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2836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wollen den Button nach ganz unten bewegen =&gt; Die </a:t>
            </a:r>
            <a:r>
              <a:rPr lang="de-DE" dirty="0" err="1"/>
              <a:t>TextFelder</a:t>
            </a:r>
            <a:r>
              <a:rPr lang="de-DE" dirty="0"/>
              <a:t> müssen den ganzen Space ausfüllen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1680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Alternative Lösung: </a:t>
            </a:r>
            <a:r>
              <a:rPr lang="de-DE" dirty="0" err="1"/>
              <a:t>mainAxisAlignment</a:t>
            </a:r>
            <a:r>
              <a:rPr lang="de-DE" dirty="0"/>
              <a:t> der äußeren </a:t>
            </a:r>
            <a:r>
              <a:rPr lang="de-DE" dirty="0" err="1"/>
              <a:t>Column</a:t>
            </a:r>
            <a:r>
              <a:rPr lang="de-DE" dirty="0"/>
              <a:t> auf </a:t>
            </a:r>
            <a:r>
              <a:rPr lang="de-DE" dirty="0" err="1"/>
              <a:t>MainAxisAlignment.spaceBetween</a:t>
            </a:r>
            <a:r>
              <a:rPr lang="de-DE" dirty="0"/>
              <a:t> setzen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Der Button liegt jetzt irgendwie unter einem Control vom iPhone =&gt; wie verhindern wir das? Man könnte natürlich einfach ein wenig Bottom-Padding geben, allerdings ist dieser Wert auf jedem Device anders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863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Dafür gibt es </a:t>
            </a:r>
            <a:r>
              <a:rPr lang="de-DE" dirty="0" err="1"/>
              <a:t>SafeArea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02478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</a:t>
            </a:r>
            <a:r>
              <a:rPr lang="de-DE" dirty="0" err="1"/>
              <a:t>wrappen</a:t>
            </a:r>
            <a:r>
              <a:rPr lang="de-DE" dirty="0"/>
              <a:t> alles in einer </a:t>
            </a:r>
            <a:r>
              <a:rPr lang="de-DE" dirty="0" err="1"/>
              <a:t>SafeArea</a:t>
            </a:r>
            <a:r>
              <a:rPr lang="de-DE" dirty="0"/>
              <a:t> =&gt; Tada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373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6755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0232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93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73157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1955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05607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Wirklich</a:t>
            </a:r>
            <a:r>
              <a:rPr lang="en-US" dirty="0"/>
              <a:t> relevant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diese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06772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7525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0555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6508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5003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6127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33188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40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6971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0692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3054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98103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9316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4176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5274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59258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setState</a:t>
            </a:r>
            <a:r>
              <a:rPr lang="de-DE" dirty="0"/>
              <a:t> nicht vergessen!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620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87959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wollen wir zurück zur Ansicht mit der </a:t>
            </a:r>
            <a:r>
              <a:rPr lang="de-DE" dirty="0" err="1"/>
              <a:t>ShoppingList</a:t>
            </a:r>
            <a:r>
              <a:rPr lang="de-DE" dirty="0"/>
              <a:t> =&gt; Wie werden wir den aktuellen Bildschirm los?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9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6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13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36184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9488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680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wollen wir zurück zur Ansicht mit der </a:t>
            </a:r>
            <a:r>
              <a:rPr lang="de-DE" dirty="0" err="1"/>
              <a:t>ShoppingList</a:t>
            </a:r>
            <a:r>
              <a:rPr lang="de-DE" dirty="0"/>
              <a:t> =&gt; Wie werden wir den aktuellen Bildschirm los?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20283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2209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95423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ganz kurz </a:t>
            </a:r>
            <a:r>
              <a:rPr lang="de-DE" dirty="0" err="1"/>
              <a:t>async</a:t>
            </a:r>
            <a:r>
              <a:rPr lang="de-DE" dirty="0"/>
              <a:t> </a:t>
            </a:r>
            <a:r>
              <a:rPr lang="de-DE" dirty="0" err="1"/>
              <a:t>await</a:t>
            </a:r>
            <a:r>
              <a:rPr lang="de-DE" dirty="0"/>
              <a:t> erwähnen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95378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02545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App fertig, aber: Irgendwie unschön die </a:t>
            </a:r>
            <a:r>
              <a:rPr lang="de-DE" dirty="0" err="1"/>
              <a:t>ShoppingList</a:t>
            </a:r>
            <a:r>
              <a:rPr lang="de-DE" dirty="0"/>
              <a:t> den ganzen Widget-</a:t>
            </a:r>
            <a:r>
              <a:rPr lang="de-DE" dirty="0" err="1"/>
              <a:t>Tree</a:t>
            </a:r>
            <a:r>
              <a:rPr lang="de-DE" dirty="0"/>
              <a:t> hinabreichen zu müssen =&gt; geht das besser?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15569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App fertig, aber: Irgendwie unschön die </a:t>
            </a:r>
            <a:r>
              <a:rPr lang="de-DE" dirty="0" err="1"/>
              <a:t>ShoppingList</a:t>
            </a:r>
            <a:r>
              <a:rPr lang="de-DE" dirty="0"/>
              <a:t> den ganzen Widget-</a:t>
            </a:r>
            <a:r>
              <a:rPr lang="de-DE" dirty="0" err="1"/>
              <a:t>Tree</a:t>
            </a:r>
            <a:r>
              <a:rPr lang="de-DE" dirty="0"/>
              <a:t> hinabreichen zu müssen =&gt; geht das besser?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9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94884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66433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90232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64305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09355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66423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37695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0726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74313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35634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23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988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04264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8320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1896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83142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71722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5130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5683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27137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96080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08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51438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19883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7412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09850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7253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33805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73782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907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35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72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11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161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95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07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sind eure Erfahrung mit App Entwicklung?</a:t>
            </a:r>
          </a:p>
          <a:p>
            <a:r>
              <a:rPr lang="de-DE" dirty="0"/>
              <a:t>Was erhofft ihr euch von diesem Workshop?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32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0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716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46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78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95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man in diesem Baum navigieren, bzw. die Widgets unterscheiden?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953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Imagine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you're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at a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huge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family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reunion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, and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want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find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cousin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Bob.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can't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just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shout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"Bob!"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because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there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might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multiple Bobs. So,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you'd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start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asking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people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immediately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around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"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context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"), and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might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point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right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direction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someone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else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who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might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know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Eventually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using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"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context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"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of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people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around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find Bob.</a:t>
            </a:r>
          </a:p>
          <a:p>
            <a:pPr algn="l"/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In Flutter,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widgets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are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like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family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members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at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reunion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, and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BuildContext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way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locate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specific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widget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information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from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widget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tree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family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tree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our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analogy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75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1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20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615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Wird</a:t>
            </a:r>
            <a:r>
              <a:rPr lang="en-US" dirty="0"/>
              <a:t> fast </a:t>
            </a:r>
            <a:r>
              <a:rPr lang="en-US" dirty="0" err="1"/>
              <a:t>nur</a:t>
            </a:r>
            <a:r>
              <a:rPr lang="en-US" dirty="0"/>
              <a:t> für Flutter </a:t>
            </a:r>
            <a:r>
              <a:rPr lang="en-US" dirty="0" err="1"/>
              <a:t>genutzt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80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423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988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40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3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5290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450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833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83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867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343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179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947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701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Sound!!!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099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125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750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02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846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0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5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942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6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984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470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028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186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797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310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54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09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36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983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585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iPad herumgeben!!!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39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943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616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15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518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389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870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63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69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691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158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194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1210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6281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395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668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Konfigurationen die mit Flutter zu tun haben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234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620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8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cap="none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cap="none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cap="none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 cap="none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hyperlink" Target="https://static.vecteezy.com/system/resources/previews/012/992/232/original/eps10-red-security-padlock-solid-art-icon-isolated-on-white-background-closed-lock-filled-symbol-in-a-simple-flat-trendy-modern-style-for-your-website-design-logo-and-mobile-application-vector.jpg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hyperlink" Target="https://fatehak.dev/_astro/meme.5a9b0e74_Z2KCpe.png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64/52/25/6452257db5d4a6e68d29adb8312065b3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Scaffold-class.html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hyperlink" Target="https://drek4537l1klr.cloudfront.net/windmill/Figures/04fig02.jpg" TargetMode="External"/><Relationship Id="rId4" Type="http://schemas.openxmlformats.org/officeDocument/2006/relationships/image" Target="../media/image3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eg"/><Relationship Id="rId4" Type="http://schemas.openxmlformats.org/officeDocument/2006/relationships/hyperlink" Target="https://i.pinimg.com/736x/cc/9d/e5/cc9de50b64b1c5399dc22b32091ec99f.jpg" TargetMode="Externa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AppBar-class.html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hyperlink" Target="https://flutter.github.io/assets-for-api-docs/assets/material/app_bar.png" TargetMode="External"/><Relationship Id="rId4" Type="http://schemas.openxmlformats.org/officeDocument/2006/relationships/image" Target="../media/image3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ListView-class.html" TargetMode="Externa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https://flutter.github.io/assets-for-api-docs/assets/widgets/list_view.png" TargetMode="External"/><Relationship Id="rId4" Type="http://schemas.openxmlformats.org/officeDocument/2006/relationships/image" Target="../media/image3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ListTile-class.html" TargetMode="Externa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hyperlink" Target="https://flutter.github.io/assets-for-api-docs/assets/material/list_tile.png" TargetMode="External"/><Relationship Id="rId4" Type="http://schemas.openxmlformats.org/officeDocument/2006/relationships/image" Target="../media/image3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Checkbox-class.html" TargetMode="Externa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hyperlink" Target="https://lh3.googleusercontent.com/9z8eYxgKz5Ma-VAi3GDF24rThhYwQe_uZ7uzeyo0OWTpaoQbFn8dE-PJfCZvtoVNJhrEk-xiqNqWEXLwnhh0mFEbt_cnHUxVosp2L6nD5tqmt0BYvQk=w1064-v0" TargetMode="External"/><Relationship Id="rId4" Type="http://schemas.openxmlformats.org/officeDocument/2006/relationships/image" Target="../media/image3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8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procoders.tech/wp-content/webp-express/webp-images/doc-root/wp-content/uploads/2020/10/React-Native-vs-Flutter-Which-is-Better-For-a-Project.jpg.webp" TargetMode="Externa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ListView/ListView.builder.html" TargetMode="External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2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s-ssl.webflow.com/5f3c19f18169b62a0d0bf387/61c5887a3cb01800a09ed2db_logos-09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Column-class.html" TargetMode="External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hyperlink" Target="https://miro.medium.com/v2/resize:fit:1062/1*3fFhf0jp9KfulswqM4HbRA.png" TargetMode="External"/><Relationship Id="rId4" Type="http://schemas.openxmlformats.org/officeDocument/2006/relationships/image" Target="../media/image31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8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8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lutter.github.io/assets-for-api-docs/assets/widgets/expanded_row.p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hyperlink" Target="https://flutter.github.io/assets-for-api-docs/assets/widgets/expanded_column.png" TargetMode="Externa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TextFormField-class.html" TargetMode="Externa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Padding-class.html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5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2" Type="http://schemas.microsoft.com/office/2007/relationships/media" Target="../media/media8.mov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7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5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go_router" TargetMode="External"/><Relationship Id="rId2" Type="http://schemas.openxmlformats.org/officeDocument/2006/relationships/hyperlink" Target="https://pub.dev/packages/auto_route" TargetMode="External"/><Relationship Id="rId1" Type="http://schemas.openxmlformats.org/officeDocument/2006/relationships/slideLayout" Target="../slideLayouts/slideLayout8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go_router" TargetMode="External"/><Relationship Id="rId2" Type="http://schemas.openxmlformats.org/officeDocument/2006/relationships/hyperlink" Target="https://pub.dev/packages/auto_route" TargetMode="External"/><Relationship Id="rId1" Type="http://schemas.openxmlformats.org/officeDocument/2006/relationships/slideLayout" Target="../slideLayouts/slideLayout8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5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5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7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08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hyperlink" Target="https://i.redd.it/obvqaa0lhn841.jpg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7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09.xml"/><Relationship Id="rId9" Type="http://schemas.openxmlformats.org/officeDocument/2006/relationships/image" Target="../media/image77.jpe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4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hyperlink" Target="https://miro.medium.com/v2/resize:fit:1000/1*rrnlcIdCugpiFHdxXZsFmA.png" TargetMode="External"/></Relationships>
</file>

<file path=ppt/slides/_rels/slide3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hyperlink" Target="https://riverpod.dev/img/logo.svg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hyperlink" Target="https://assets.stickpng.com/images/5848309bcef1014c0b5e4a9a.png" TargetMode="External"/><Relationship Id="rId4" Type="http://schemas.openxmlformats.org/officeDocument/2006/relationships/hyperlink" Target="https://raw.githubusercontent.com/rrousselGit/provider/master/resources/flutter_favorite.png" TargetMode="External"/><Relationship Id="rId9" Type="http://schemas.openxmlformats.org/officeDocument/2006/relationships/image" Target="../media/image82.svg"/></Relationships>
</file>

<file path=ppt/slides/_rels/slide3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hyperlink" Target="https://pbs.twimg.com/media/FO7Y629X0AAinsv.jpg:large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iverpod.dev/img/logo.svg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hyperlink" Target="https://assets.stickpng.com/images/5848309bcef1014c0b5e4a9a.png" TargetMode="External"/><Relationship Id="rId4" Type="http://schemas.openxmlformats.org/officeDocument/2006/relationships/hyperlink" Target="https://raw.githubusercontent.com/rrousselGit/provider/master/resources/flutter_favorite.png" TargetMode="External"/><Relationship Id="rId9" Type="http://schemas.openxmlformats.org/officeDocument/2006/relationships/image" Target="../media/image82.svg"/><Relationship Id="rId14" Type="http://schemas.openxmlformats.org/officeDocument/2006/relationships/image" Target="../media/image85.jpeg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hyperlink" Target="https://i.redd.it/mtmt704q2oa51.jpg" TargetMode="External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eg"/><Relationship Id="rId4" Type="http://schemas.openxmlformats.org/officeDocument/2006/relationships/hyperlink" Target="https://pbs.twimg.com/media/Fhd7ESXWQAUCQEC?format=jpg&amp;name=medium" TargetMode="External"/></Relationships>
</file>

<file path=ppt/slides/_rels/slide372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.stickpng.com/images/5848309bcef1014c0b5e4a9a.pn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svg"/><Relationship Id="rId11" Type="http://schemas.openxmlformats.org/officeDocument/2006/relationships/image" Target="../media/image79.png"/><Relationship Id="rId5" Type="http://schemas.openxmlformats.org/officeDocument/2006/relationships/image" Target="../media/image81.png"/><Relationship Id="rId10" Type="http://schemas.openxmlformats.org/officeDocument/2006/relationships/hyperlink" Target="https://raw.githubusercontent.com/rrousselGit/provider/master/resources/flutter_favorite.png" TargetMode="External"/><Relationship Id="rId4" Type="http://schemas.openxmlformats.org/officeDocument/2006/relationships/hyperlink" Target="https://riverpod.dev/img/logo.svg" TargetMode="External"/><Relationship Id="rId9" Type="http://schemas.openxmlformats.org/officeDocument/2006/relationships/image" Target="../media/image83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hyperlink" Target="https://www.exensio.de/files/561-Sparkle/img/exensio/blog/Flutter/bloc/bloc_architecture_full-2.png" TargetMode="Externa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oders.tech/wp-content/webp-express/webp-images/doc-root/wp-content/uploads/2020/10/Flutter-installation-meme.jpg.webp" TargetMode="External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5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bK0sjcvUTi/" TargetMode="External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jp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s://a.pinatafarm.com/500x611/7761b37244/scared-hamster.jpg" TargetMode="External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v2/resize:fit:405/1*J9_05FyiiDk2y2hhbOwNlg.png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.redd.it/xythf1yzyc471.png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softwareengineeringdaily.com/wp-content/uploads/2021/09/image1.png?resize=800%2C436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sion.com/static/ff52cd96947062ae3ffd1703a0ee6ef3/6axunz.jpe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7/7e/Dart-logo.pn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dirty="0"/>
              <a:t>Flutter-Workshop</a:t>
            </a: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19" y="4372379"/>
            <a:ext cx="4670233" cy="540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cs typeface="+mn-cs"/>
              </a:rPr>
              <a:t>Julian Hartl</a:t>
            </a:r>
          </a:p>
        </p:txBody>
      </p:sp>
      <p:pic>
        <p:nvPicPr>
          <p:cNvPr id="1026" name="Picture 2" descr="Flutter – Medium">
            <a:extLst>
              <a:ext uri="{FF2B5EF4-FFF2-40B4-BE49-F238E27FC236}">
                <a16:creationId xmlns:a16="http://schemas.microsoft.com/office/drawing/2014/main" id="{0ABDC349-9BD7-8E70-DAC9-CC1EB656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8450" y="1169425"/>
            <a:ext cx="4519149" cy="451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</p:txBody>
      </p:sp>
    </p:spTree>
    <p:extLst>
      <p:ext uri="{BB962C8B-B14F-4D97-AF65-F5344CB8AC3E}">
        <p14:creationId xmlns:p14="http://schemas.microsoft.com/office/powerpoint/2010/main" val="20665757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7942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272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imulator Screen Recording - iPhone 15 - 2023-10-21 at 15.04.42">
            <a:hlinkClick r:id="" action="ppaction://media"/>
            <a:extLst>
              <a:ext uri="{FF2B5EF4-FFF2-40B4-BE49-F238E27FC236}">
                <a16:creationId xmlns:a16="http://schemas.microsoft.com/office/drawing/2014/main" id="{A414FD1C-A38C-5DE4-87E2-BB26F890C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20327" y="227139"/>
            <a:ext cx="2951345" cy="640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9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272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7E86445-F42D-6BDF-E816-A40E5C124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6"/>
          <a:stretch/>
        </p:blipFill>
        <p:spPr>
          <a:xfrm>
            <a:off x="7156154" y="238539"/>
            <a:ext cx="3243448" cy="6406356"/>
          </a:xfrm>
          <a:prstGeom prst="rect">
            <a:avLst/>
          </a:prstGeom>
        </p:spPr>
      </p:pic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FCBD089-F8E2-CD20-9A0F-64269584B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86"/>
          <a:stretch/>
        </p:blipFill>
        <p:spPr>
          <a:xfrm>
            <a:off x="1956363" y="238539"/>
            <a:ext cx="3243448" cy="64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“Live”-Coding</a:t>
            </a:r>
          </a:p>
        </p:txBody>
      </p:sp>
    </p:spTree>
    <p:extLst>
      <p:ext uri="{BB962C8B-B14F-4D97-AF65-F5344CB8AC3E}">
        <p14:creationId xmlns:p14="http://schemas.microsoft.com/office/powerpoint/2010/main" val="229020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336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67C6C4C7-A2A0-467B-F46D-D2D469A0A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084325"/>
            <a:ext cx="7772400" cy="6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66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F3CCCCA7-12E7-C06F-4DC0-9D92B015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1683462"/>
            <a:ext cx="2959100" cy="34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01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F3CCCCA7-12E7-C06F-4DC0-9D92B015C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894" y="1683462"/>
            <a:ext cx="2959100" cy="349107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21DBEBC-5966-F00C-FBD4-8B89A49AAE4D}"/>
              </a:ext>
            </a:extLst>
          </p:cNvPr>
          <p:cNvSpPr txBox="1"/>
          <p:nvPr/>
        </p:nvSpPr>
        <p:spPr>
          <a:xfrm>
            <a:off x="4944994" y="1683462"/>
            <a:ext cx="6498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</a:t>
            </a:r>
            <a:r>
              <a:rPr lang="en-US" sz="1400" dirty="0">
                <a:solidFill>
                  <a:schemeClr val="bg1"/>
                </a:solidFill>
              </a:rPr>
              <a:t>“The </a:t>
            </a:r>
            <a:r>
              <a:rPr lang="en-US" sz="1400" i="1" dirty="0">
                <a:solidFill>
                  <a:schemeClr val="bg1"/>
                </a:solidFill>
              </a:rPr>
              <a:t>.</a:t>
            </a:r>
            <a:r>
              <a:rPr lang="en-US" sz="1400" i="1" dirty="0" err="1">
                <a:solidFill>
                  <a:schemeClr val="bg1"/>
                </a:solidFill>
              </a:rPr>
              <a:t>dart_tool</a:t>
            </a:r>
            <a:r>
              <a:rPr lang="en-US" sz="1400" i="1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directory, which is new in Dart 2, is used by pub and other tools.“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425D754-6B02-6FCD-696C-F7F9341AD20F}"/>
              </a:ext>
            </a:extLst>
          </p:cNvPr>
          <p:cNvSpPr txBox="1"/>
          <p:nvPr/>
        </p:nvSpPr>
        <p:spPr>
          <a:xfrm>
            <a:off x="4944994" y="2443865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Code </a:t>
            </a:r>
            <a:r>
              <a:rPr lang="de-DE" sz="1400" dirty="0" err="1">
                <a:solidFill>
                  <a:schemeClr val="bg1"/>
                </a:solidFill>
              </a:rPr>
              <a:t>specific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to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operating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systems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2C4B89-0B57-20D4-8E99-AE6D55BF3D96}"/>
              </a:ext>
            </a:extLst>
          </p:cNvPr>
          <p:cNvSpPr txBox="1"/>
          <p:nvPr/>
        </p:nvSpPr>
        <p:spPr>
          <a:xfrm>
            <a:off x="4944994" y="2831001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Actual</a:t>
            </a:r>
            <a:r>
              <a:rPr lang="de-DE" sz="1400" dirty="0">
                <a:solidFill>
                  <a:schemeClr val="bg1"/>
                </a:solidFill>
              </a:rPr>
              <a:t> Flutter </a:t>
            </a:r>
            <a:r>
              <a:rPr lang="de-DE" sz="1400" dirty="0" err="1">
                <a:solidFill>
                  <a:schemeClr val="bg1"/>
                </a:solidFill>
              </a:rPr>
              <a:t>related</a:t>
            </a:r>
            <a:r>
              <a:rPr lang="de-DE" sz="140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EFAD018-8C9C-53FE-618E-DF3B33075351}"/>
              </a:ext>
            </a:extLst>
          </p:cNvPr>
          <p:cNvSpPr txBox="1"/>
          <p:nvPr/>
        </p:nvSpPr>
        <p:spPr>
          <a:xfrm>
            <a:off x="4944994" y="3160518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Here </a:t>
            </a:r>
            <a:r>
              <a:rPr lang="de-DE" sz="1400" dirty="0" err="1">
                <a:solidFill>
                  <a:schemeClr val="bg1"/>
                </a:solidFill>
              </a:rPr>
              <a:t>go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your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tests</a:t>
            </a:r>
            <a:r>
              <a:rPr lang="de-DE" sz="1400" dirty="0">
                <a:solidFill>
                  <a:schemeClr val="bg1"/>
                </a:solidFill>
              </a:rPr>
              <a:t> 😜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E4DAD5C-24D7-C0FB-34F2-952F2E5A9B5B}"/>
              </a:ext>
            </a:extLst>
          </p:cNvPr>
          <p:cNvSpPr txBox="1"/>
          <p:nvPr/>
        </p:nvSpPr>
        <p:spPr>
          <a:xfrm>
            <a:off x="5017881" y="4013637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Linter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A2FB5E-C4B8-DBE4-0B39-2EB66C017E19}"/>
              </a:ext>
            </a:extLst>
          </p:cNvPr>
          <p:cNvSpPr txBox="1"/>
          <p:nvPr/>
        </p:nvSpPr>
        <p:spPr>
          <a:xfrm>
            <a:off x="5017881" y="4281987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Dependencies</a:t>
            </a:r>
            <a:r>
              <a:rPr lang="de-DE" sz="1400" dirty="0">
                <a:solidFill>
                  <a:schemeClr val="bg1"/>
                </a:solidFill>
              </a:rPr>
              <a:t> lock </a:t>
            </a:r>
            <a:r>
              <a:rPr lang="de-DE" sz="1400" dirty="0" err="1">
                <a:solidFill>
                  <a:schemeClr val="bg1"/>
                </a:solidFill>
              </a:rPr>
              <a:t>file</a:t>
            </a:r>
            <a:r>
              <a:rPr lang="de-DE" sz="1400" dirty="0">
                <a:solidFill>
                  <a:schemeClr val="bg1"/>
                </a:solidFill>
              </a:rPr>
              <a:t> (</a:t>
            </a:r>
            <a:r>
              <a:rPr lang="de-DE" sz="1400" dirty="0" err="1">
                <a:solidFill>
                  <a:schemeClr val="bg1"/>
                </a:solidFill>
              </a:rPr>
              <a:t>similar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to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yarn.lock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or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package-json.lock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E8DAA3-0E93-FF7C-10A0-78ADBA72462E}"/>
              </a:ext>
            </a:extLst>
          </p:cNvPr>
          <p:cNvSpPr txBox="1"/>
          <p:nvPr/>
        </p:nvSpPr>
        <p:spPr>
          <a:xfrm>
            <a:off x="5017881" y="4606039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Dependencies</a:t>
            </a:r>
            <a:r>
              <a:rPr lang="de-DE" sz="1400" dirty="0">
                <a:solidFill>
                  <a:schemeClr val="bg1"/>
                </a:solidFill>
              </a:rPr>
              <a:t>, </a:t>
            </a:r>
            <a:r>
              <a:rPr lang="de-DE" sz="1400" dirty="0" err="1">
                <a:solidFill>
                  <a:schemeClr val="bg1"/>
                </a:solidFill>
              </a:rPr>
              <a:t>assets</a:t>
            </a:r>
            <a:r>
              <a:rPr lang="de-DE" sz="1400" dirty="0">
                <a:solidFill>
                  <a:schemeClr val="bg1"/>
                </a:solidFill>
              </a:rPr>
              <a:t>, </a:t>
            </a:r>
            <a:r>
              <a:rPr lang="de-DE" sz="1400" dirty="0" err="1">
                <a:solidFill>
                  <a:schemeClr val="bg1"/>
                </a:solidFill>
              </a:rPr>
              <a:t>project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7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 err="1">
                <a:solidFill>
                  <a:schemeClr val="tx1"/>
                </a:solidFill>
              </a:rPr>
              <a:t>pubspec.yaml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Project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3697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</p:spTree>
    <p:extLst>
      <p:ext uri="{BB962C8B-B14F-4D97-AF65-F5344CB8AC3E}">
        <p14:creationId xmlns:p14="http://schemas.microsoft.com/office/powerpoint/2010/main" val="150913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</p:txBody>
      </p:sp>
    </p:spTree>
    <p:extLst>
      <p:ext uri="{BB962C8B-B14F-4D97-AF65-F5344CB8AC3E}">
        <p14:creationId xmlns:p14="http://schemas.microsoft.com/office/powerpoint/2010/main" val="5714226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1485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4010716" y="1874446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Version + </a:t>
            </a:r>
            <a:r>
              <a:rPr lang="de-DE" sz="1400" dirty="0" err="1">
                <a:solidFill>
                  <a:schemeClr val="bg1"/>
                </a:solidFill>
              </a:rPr>
              <a:t>build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number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698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4010716" y="1874446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Version + </a:t>
            </a:r>
            <a:r>
              <a:rPr lang="de-DE" sz="1400" dirty="0" err="1">
                <a:solidFill>
                  <a:schemeClr val="bg1"/>
                </a:solidFill>
              </a:rPr>
              <a:t>build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number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350180-69EC-AEE9-EC91-E2E0E61B30BD}"/>
              </a:ext>
            </a:extLst>
          </p:cNvPr>
          <p:cNvSpPr txBox="1"/>
          <p:nvPr/>
        </p:nvSpPr>
        <p:spPr>
          <a:xfrm>
            <a:off x="4759464" y="2469474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Supported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dart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versions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4107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4010716" y="1874446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Version + </a:t>
            </a:r>
            <a:r>
              <a:rPr lang="de-DE" sz="1400" dirty="0" err="1">
                <a:solidFill>
                  <a:schemeClr val="bg1"/>
                </a:solidFill>
              </a:rPr>
              <a:t>build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number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350180-69EC-AEE9-EC91-E2E0E61B30BD}"/>
              </a:ext>
            </a:extLst>
          </p:cNvPr>
          <p:cNvSpPr txBox="1"/>
          <p:nvPr/>
        </p:nvSpPr>
        <p:spPr>
          <a:xfrm>
            <a:off x="4759464" y="2469474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Supported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dart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versions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2989493-81DC-77D0-C7C1-ABF11BE64DD6}"/>
              </a:ext>
            </a:extLst>
          </p:cNvPr>
          <p:cNvSpPr txBox="1"/>
          <p:nvPr/>
        </p:nvSpPr>
        <p:spPr>
          <a:xfrm>
            <a:off x="3805307" y="2931139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Any </a:t>
            </a:r>
            <a:r>
              <a:rPr lang="de-DE" sz="1400" dirty="0" err="1">
                <a:solidFill>
                  <a:schemeClr val="bg1"/>
                </a:solidFill>
              </a:rPr>
              <a:t>packages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which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are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included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113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shopping_list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description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A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new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Flutter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project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publish_to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none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version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1.0.0+1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environment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'&gt;=3.1.3 &lt;4.0.0'</a:t>
            </a: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dev_dependencies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flutter_test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flutter_lints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^2.0.0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FBFC53-14EA-D0DC-16B5-145CBE142979}"/>
              </a:ext>
            </a:extLst>
          </p:cNvPr>
          <p:cNvSpPr txBox="1"/>
          <p:nvPr/>
        </p:nvSpPr>
        <p:spPr>
          <a:xfrm>
            <a:off x="5899151" y="1157793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Project </a:t>
            </a:r>
            <a:r>
              <a:rPr lang="de-DE" sz="1400" dirty="0" err="1">
                <a:solidFill>
                  <a:schemeClr val="bg1"/>
                </a:solidFill>
              </a:rPr>
              <a:t>configuration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4010716" y="1874446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Version + </a:t>
            </a:r>
            <a:r>
              <a:rPr lang="de-DE" sz="1400" dirty="0" err="1">
                <a:solidFill>
                  <a:schemeClr val="bg1"/>
                </a:solidFill>
              </a:rPr>
              <a:t>build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number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350180-69EC-AEE9-EC91-E2E0E61B30BD}"/>
              </a:ext>
            </a:extLst>
          </p:cNvPr>
          <p:cNvSpPr txBox="1"/>
          <p:nvPr/>
        </p:nvSpPr>
        <p:spPr>
          <a:xfrm>
            <a:off x="4759464" y="2469474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</a:t>
            </a:r>
            <a:r>
              <a:rPr lang="de-DE" sz="1400" dirty="0" err="1">
                <a:solidFill>
                  <a:schemeClr val="bg1"/>
                </a:solidFill>
              </a:rPr>
              <a:t>Supported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dart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versions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2989493-81DC-77D0-C7C1-ABF11BE64DD6}"/>
              </a:ext>
            </a:extLst>
          </p:cNvPr>
          <p:cNvSpPr txBox="1"/>
          <p:nvPr/>
        </p:nvSpPr>
        <p:spPr>
          <a:xfrm>
            <a:off x="3805307" y="2931139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Any </a:t>
            </a:r>
            <a:r>
              <a:rPr lang="de-DE" sz="1400" dirty="0" err="1">
                <a:solidFill>
                  <a:schemeClr val="bg1"/>
                </a:solidFill>
              </a:rPr>
              <a:t>packages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which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are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included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53D87B-05B4-D3D7-A367-895C1BAEC0C6}"/>
              </a:ext>
            </a:extLst>
          </p:cNvPr>
          <p:cNvSpPr txBox="1"/>
          <p:nvPr/>
        </p:nvSpPr>
        <p:spPr>
          <a:xfrm>
            <a:off x="3805307" y="4007896"/>
            <a:ext cx="6099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Any </a:t>
            </a:r>
            <a:r>
              <a:rPr lang="de-DE" sz="1400" dirty="0" err="1">
                <a:solidFill>
                  <a:schemeClr val="bg1"/>
                </a:solidFill>
              </a:rPr>
              <a:t>packages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that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are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needed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during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development</a:t>
            </a:r>
            <a:r>
              <a:rPr lang="de-DE" sz="1400" dirty="0">
                <a:solidFill>
                  <a:schemeClr val="bg1"/>
                </a:solidFill>
              </a:rPr>
              <a:t>, but </a:t>
            </a:r>
            <a:r>
              <a:rPr lang="de-DE" sz="1400" dirty="0" err="1">
                <a:solidFill>
                  <a:schemeClr val="bg1"/>
                </a:solidFill>
              </a:rPr>
              <a:t>should</a:t>
            </a:r>
            <a:r>
              <a:rPr lang="de-DE" sz="1400" dirty="0">
                <a:solidFill>
                  <a:schemeClr val="bg1"/>
                </a:solidFill>
              </a:rPr>
              <a:t> not </a:t>
            </a:r>
            <a:r>
              <a:rPr lang="de-DE" sz="1400" dirty="0" err="1">
                <a:solidFill>
                  <a:schemeClr val="bg1"/>
                </a:solidFill>
              </a:rPr>
              <a:t>be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final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189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uses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-material-design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true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a_dot_burr.jpeg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a_dot_ham.jpeg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Schyler-Regular.ttf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Schyler-Italic.ttf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italic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Trajan Pro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TrajanPro_Bold.ttf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weight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700</a:t>
            </a:r>
          </a:p>
        </p:txBody>
      </p:sp>
    </p:spTree>
    <p:extLst>
      <p:ext uri="{BB962C8B-B14F-4D97-AF65-F5344CB8AC3E}">
        <p14:creationId xmlns:p14="http://schemas.microsoft.com/office/powerpoint/2010/main" val="38584872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uses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-material-design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true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a_dot_burr.jpeg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a_dot_ham.jpeg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Schyler-Regular.ttf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Schyler-Italic.ttf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italic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Trajan Pro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TrajanPro_Bold.ttf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weight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700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220851-C968-6809-DC9D-761A38CF90C1}"/>
              </a:ext>
            </a:extLst>
          </p:cNvPr>
          <p:cNvSpPr txBox="1"/>
          <p:nvPr/>
        </p:nvSpPr>
        <p:spPr>
          <a:xfrm>
            <a:off x="5231298" y="1708075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Here </a:t>
            </a:r>
            <a:r>
              <a:rPr lang="de-DE" sz="1400" dirty="0" err="1">
                <a:solidFill>
                  <a:schemeClr val="bg1"/>
                </a:solidFill>
              </a:rPr>
              <a:t>you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can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define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any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assets</a:t>
            </a:r>
            <a:r>
              <a:rPr lang="de-DE" sz="1400" dirty="0">
                <a:solidFill>
                  <a:schemeClr val="bg1"/>
                </a:solidFill>
              </a:rPr>
              <a:t>, </a:t>
            </a:r>
            <a:r>
              <a:rPr lang="de-DE" sz="1400" dirty="0" err="1">
                <a:solidFill>
                  <a:schemeClr val="bg1"/>
                </a:solidFill>
              </a:rPr>
              <a:t>that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should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included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460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hlinkClick r:id="rId3"/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uses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-material-design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true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a_dot_burr.jpeg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a_dot_ham.jpeg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Schyler-Regular.ttf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Schyler-Italic.ttf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italic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family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Trajan Pro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-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asset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fonts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TrajanPro_Bold.ttf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weight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700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220851-C968-6809-DC9D-761A38CF90C1}"/>
              </a:ext>
            </a:extLst>
          </p:cNvPr>
          <p:cNvSpPr txBox="1"/>
          <p:nvPr/>
        </p:nvSpPr>
        <p:spPr>
          <a:xfrm>
            <a:off x="5231298" y="1708075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Any </a:t>
            </a:r>
            <a:r>
              <a:rPr lang="de-DE" sz="1400" dirty="0" err="1">
                <a:solidFill>
                  <a:schemeClr val="bg1"/>
                </a:solidFill>
              </a:rPr>
              <a:t>assets</a:t>
            </a:r>
            <a:r>
              <a:rPr lang="de-DE" sz="1400" dirty="0">
                <a:solidFill>
                  <a:schemeClr val="bg1"/>
                </a:solidFill>
              </a:rPr>
              <a:t>, </a:t>
            </a:r>
            <a:r>
              <a:rPr lang="de-DE" sz="1400" dirty="0" err="1">
                <a:solidFill>
                  <a:schemeClr val="bg1"/>
                </a:solidFill>
              </a:rPr>
              <a:t>that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should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included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bundled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app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40B300-116D-537B-BC76-08826F83CBDC}"/>
              </a:ext>
            </a:extLst>
          </p:cNvPr>
          <p:cNvSpPr txBox="1"/>
          <p:nvPr/>
        </p:nvSpPr>
        <p:spPr>
          <a:xfrm>
            <a:off x="4548811" y="2270840"/>
            <a:ext cx="609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👈 Definition </a:t>
            </a:r>
            <a:r>
              <a:rPr lang="de-DE" sz="1400" dirty="0" err="1">
                <a:solidFill>
                  <a:schemeClr val="bg1"/>
                </a:solidFill>
              </a:rPr>
              <a:t>of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customs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fonts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237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pub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The package manager</a:t>
            </a:r>
          </a:p>
        </p:txBody>
      </p:sp>
    </p:spTree>
    <p:extLst>
      <p:ext uri="{BB962C8B-B14F-4D97-AF65-F5344CB8AC3E}">
        <p14:creationId xmlns:p14="http://schemas.microsoft.com/office/powerpoint/2010/main" val="3426629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pub.dev</a:t>
            </a:r>
            <a:endParaRPr lang="en-US" dirty="0"/>
          </a:p>
        </p:txBody>
      </p:sp>
      <p:pic>
        <p:nvPicPr>
          <p:cNvPr id="8" name="Inhaltsplatzhalter 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565838A-A875-C100-CB5A-F87117B5E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19" y="2455102"/>
            <a:ext cx="8541689" cy="419891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</p:txBody>
      </p:sp>
    </p:spTree>
    <p:extLst>
      <p:ext uri="{BB962C8B-B14F-4D97-AF65-F5344CB8AC3E}">
        <p14:creationId xmlns:p14="http://schemas.microsoft.com/office/powerpoint/2010/main" val="33549961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package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D761F-CDA8-3FAB-E907-4E1CFDC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Search for a package</a:t>
            </a:r>
          </a:p>
        </p:txBody>
      </p:sp>
    </p:spTree>
    <p:extLst>
      <p:ext uri="{BB962C8B-B14F-4D97-AF65-F5344CB8AC3E}">
        <p14:creationId xmlns:p14="http://schemas.microsoft.com/office/powerpoint/2010/main" val="10392825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a package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Inhaltsplatzhalter 7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1AD42C4-D97A-00E9-EA7E-9B83B1270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435224"/>
            <a:ext cx="8642970" cy="4257123"/>
          </a:xfrm>
        </p:spPr>
      </p:pic>
    </p:spTree>
    <p:extLst>
      <p:ext uri="{BB962C8B-B14F-4D97-AF65-F5344CB8AC3E}">
        <p14:creationId xmlns:p14="http://schemas.microsoft.com/office/powerpoint/2010/main" val="37290951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package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D761F-CDA8-3FAB-E907-4E1CFDC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Search for a package</a:t>
            </a:r>
          </a:p>
          <a:p>
            <a:pPr marL="514350" indent="-514350">
              <a:buAutoNum type="arabicPeriod"/>
            </a:pPr>
            <a:r>
              <a:rPr lang="en-US" dirty="0"/>
              <a:t>Add the package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31242324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19" y="2468354"/>
            <a:ext cx="8131777" cy="400533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feld 5">
            <a:extLst>
              <a:ext uri="{FF2B5EF4-FFF2-40B4-BE49-F238E27FC236}">
                <a16:creationId xmlns:a16="http://schemas.microsoft.com/office/drawing/2014/main" id="{2D15FD44-DD37-D0D0-4D69-AC30E14C0968}"/>
              </a:ext>
            </a:extLst>
          </p:cNvPr>
          <p:cNvSpPr txBox="1"/>
          <p:nvPr/>
        </p:nvSpPr>
        <p:spPr>
          <a:xfrm>
            <a:off x="3821597" y="2923928"/>
            <a:ext cx="609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👈 Click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here</a:t>
            </a:r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copy</a:t>
            </a:r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package</a:t>
            </a:r>
            <a:r>
              <a:rPr lang="de-DE" sz="20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de-DE" sz="2000" dirty="0" err="1">
                <a:solidFill>
                  <a:schemeClr val="bg2">
                    <a:lumMod val="10000"/>
                  </a:schemeClr>
                </a:solidFill>
              </a:rPr>
              <a:t>version</a:t>
            </a:r>
            <a:endParaRPr lang="de-DE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40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75"/>
          <a:stretch/>
        </p:blipFill>
        <p:spPr>
          <a:xfrm>
            <a:off x="960120" y="2468355"/>
            <a:ext cx="4403168" cy="335597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0DCFF84-5B08-FA00-5809-C8BF817F3A27}"/>
              </a:ext>
            </a:extLst>
          </p:cNvPr>
          <p:cNvSpPr/>
          <p:nvPr/>
        </p:nvSpPr>
        <p:spPr>
          <a:xfrm>
            <a:off x="5691808" y="2468355"/>
            <a:ext cx="5757333" cy="33559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C08CC456-5B04-C9B7-8E06-99C483DF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779288" y="2538166"/>
            <a:ext cx="383312" cy="3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2549C0-DC94-C8C5-E5A8-4C7CC893F94A}"/>
              </a:ext>
            </a:extLst>
          </p:cNvPr>
          <p:cNvSpPr txBox="1"/>
          <p:nvPr/>
        </p:nvSpPr>
        <p:spPr>
          <a:xfrm>
            <a:off x="6250080" y="2574514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</a:p>
        </p:txBody>
      </p:sp>
    </p:spTree>
    <p:extLst>
      <p:ext uri="{BB962C8B-B14F-4D97-AF65-F5344CB8AC3E}">
        <p14:creationId xmlns:p14="http://schemas.microsoft.com/office/powerpoint/2010/main" val="6688328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75"/>
          <a:stretch/>
        </p:blipFill>
        <p:spPr>
          <a:xfrm>
            <a:off x="960120" y="2468355"/>
            <a:ext cx="4403168" cy="335597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0DCFF84-5B08-FA00-5809-C8BF817F3A27}"/>
              </a:ext>
            </a:extLst>
          </p:cNvPr>
          <p:cNvSpPr/>
          <p:nvPr/>
        </p:nvSpPr>
        <p:spPr>
          <a:xfrm>
            <a:off x="5691808" y="2468355"/>
            <a:ext cx="5757333" cy="33559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C08CC456-5B04-C9B7-8E06-99C483DF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779288" y="2538166"/>
            <a:ext cx="383312" cy="3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2549C0-DC94-C8C5-E5A8-4C7CC893F94A}"/>
              </a:ext>
            </a:extLst>
          </p:cNvPr>
          <p:cNvSpPr txBox="1"/>
          <p:nvPr/>
        </p:nvSpPr>
        <p:spPr>
          <a:xfrm>
            <a:off x="6250080" y="2574514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dependencies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flutter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sdk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flutter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cupertino_icons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^1.0.2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provider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^6.0.5</a:t>
            </a:r>
          </a:p>
        </p:txBody>
      </p:sp>
    </p:spTree>
    <p:extLst>
      <p:ext uri="{BB962C8B-B14F-4D97-AF65-F5344CB8AC3E}">
        <p14:creationId xmlns:p14="http://schemas.microsoft.com/office/powerpoint/2010/main" val="39645929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75"/>
          <a:stretch/>
        </p:blipFill>
        <p:spPr>
          <a:xfrm>
            <a:off x="960120" y="2468355"/>
            <a:ext cx="4403168" cy="335597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758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package to project</a:t>
            </a:r>
          </a:p>
        </p:txBody>
      </p:sp>
      <p:pic>
        <p:nvPicPr>
          <p:cNvPr id="14" name="Inhaltsplatzhalter 13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8AF3F5BF-8E33-2A99-815A-025676E14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75"/>
          <a:stretch/>
        </p:blipFill>
        <p:spPr>
          <a:xfrm>
            <a:off x="960120" y="2468355"/>
            <a:ext cx="4403168" cy="335597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Grafik 17" descr="Ein Bild, das Text, Screenshot, Schrift, Betriebssystem enthält.&#10;&#10;Automatisch generierte Beschreibung">
            <a:extLst>
              <a:ext uri="{FF2B5EF4-FFF2-40B4-BE49-F238E27FC236}">
                <a16:creationId xmlns:a16="http://schemas.microsoft.com/office/drawing/2014/main" id="{2A7DD86D-60D9-5867-A93B-8BA6425F1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7" y="2468355"/>
            <a:ext cx="5759599" cy="311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8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package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D761F-CDA8-3FAB-E907-4E1CFDC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Search for a package</a:t>
            </a:r>
          </a:p>
          <a:p>
            <a:pPr marL="514350" indent="-514350">
              <a:buAutoNum type="arabicPeriod"/>
            </a:pPr>
            <a:r>
              <a:rPr lang="en-US" dirty="0"/>
              <a:t>Add the package to the project</a:t>
            </a:r>
          </a:p>
          <a:p>
            <a:pPr marL="514350" indent="-514350">
              <a:buAutoNum type="arabicPeriod"/>
            </a:pPr>
            <a:r>
              <a:rPr lang="en-US" dirty="0"/>
              <a:t>Resolve &amp; fetch dependencies</a:t>
            </a:r>
          </a:p>
        </p:txBody>
      </p:sp>
    </p:spTree>
    <p:extLst>
      <p:ext uri="{BB962C8B-B14F-4D97-AF65-F5344CB8AC3E}">
        <p14:creationId xmlns:p14="http://schemas.microsoft.com/office/powerpoint/2010/main" val="28577397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37403C-B03B-78AB-3B95-768C440F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317814"/>
            <a:ext cx="10854193" cy="1700784"/>
          </a:xfrm>
        </p:spPr>
        <p:txBody>
          <a:bodyPr>
            <a:normAutofit fontScale="90000"/>
          </a:bodyPr>
          <a:lstStyle/>
          <a:p>
            <a:r>
              <a:rPr lang="en-US" dirty="0"/>
              <a:t>Resolving &amp; fetching  dependencies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46CB77-007A-D04D-E7B3-51FDDAC7D5D4}"/>
              </a:ext>
            </a:extLst>
          </p:cNvPr>
          <p:cNvSpPr txBox="1"/>
          <p:nvPr/>
        </p:nvSpPr>
        <p:spPr>
          <a:xfrm>
            <a:off x="3147391" y="2339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Inhaltsplatzhalter 8" descr="Ein Bild, das Text, Screenshot, Betriebssystem enthält.&#10;&#10;Automatisch generierte Beschreibung">
            <a:extLst>
              <a:ext uri="{FF2B5EF4-FFF2-40B4-BE49-F238E27FC236}">
                <a16:creationId xmlns:a16="http://schemas.microsoft.com/office/drawing/2014/main" id="{6B29CCDA-BB51-DCB3-0B2B-C77F01EAA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461729"/>
            <a:ext cx="5990166" cy="3594100"/>
          </a:xfrm>
        </p:spPr>
      </p:pic>
    </p:spTree>
    <p:extLst>
      <p:ext uri="{BB962C8B-B14F-4D97-AF65-F5344CB8AC3E}">
        <p14:creationId xmlns:p14="http://schemas.microsoft.com/office/powerpoint/2010/main" val="252900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</p:txBody>
      </p:sp>
    </p:spTree>
    <p:extLst>
      <p:ext uri="{BB962C8B-B14F-4D97-AF65-F5344CB8AC3E}">
        <p14:creationId xmlns:p14="http://schemas.microsoft.com/office/powerpoint/2010/main" val="4991367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67A4B2C-947D-7E6B-AC02-2652F2D4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E456C4-C798-EBC2-5335-637DF932A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Automate your dependency updates with Renovate - FatehAK">
            <a:hlinkClick r:id="rId4"/>
            <a:extLst>
              <a:ext uri="{FF2B5EF4-FFF2-40B4-BE49-F238E27FC236}">
                <a16:creationId xmlns:a16="http://schemas.microsoft.com/office/drawing/2014/main" id="{65C8AA8D-AF6B-0E1E-DD0F-22219FB4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869950"/>
            <a:ext cx="6350000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423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78774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25741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6C739B-0C7B-DE3B-481F-D2B96B995FED}"/>
              </a:ext>
            </a:extLst>
          </p:cNvPr>
          <p:cNvSpPr/>
          <p:nvPr/>
        </p:nvSpPr>
        <p:spPr>
          <a:xfrm>
            <a:off x="-367748" y="-99391"/>
            <a:ext cx="1292749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36688BE5-E7A3-09AD-FAF1-9799D57D2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7"/>
          <a:stretch/>
        </p:blipFill>
        <p:spPr>
          <a:xfrm>
            <a:off x="4474276" y="218659"/>
            <a:ext cx="3243448" cy="64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846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52071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8BC7CC-95A8-D099-8A57-0067AD4E93E0}"/>
              </a:ext>
            </a:extLst>
          </p:cNvPr>
          <p:cNvSpPr txBox="1"/>
          <p:nvPr/>
        </p:nvSpPr>
        <p:spPr>
          <a:xfrm>
            <a:off x="6256960" y="971641"/>
            <a:ext cx="506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Gives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prebuilt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Material-UI Guidelines</a:t>
            </a:r>
          </a:p>
        </p:txBody>
      </p:sp>
    </p:spTree>
    <p:extLst>
      <p:ext uri="{BB962C8B-B14F-4D97-AF65-F5344CB8AC3E}">
        <p14:creationId xmlns:p14="http://schemas.microsoft.com/office/powerpoint/2010/main" val="43499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A56446C-6B5B-0151-9047-F3EC680A9110}"/>
              </a:ext>
            </a:extLst>
          </p:cNvPr>
          <p:cNvSpPr txBox="1"/>
          <p:nvPr/>
        </p:nvSpPr>
        <p:spPr>
          <a:xfrm>
            <a:off x="4653447" y="1600642"/>
            <a:ext cx="649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Entry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BD9DE4-6C53-B92C-4A5F-DE1FDE54FCCA}"/>
              </a:ext>
            </a:extLst>
          </p:cNvPr>
          <p:cNvSpPr txBox="1"/>
          <p:nvPr/>
        </p:nvSpPr>
        <p:spPr>
          <a:xfrm>
            <a:off x="6256960" y="971641"/>
            <a:ext cx="506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Gives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prebuilt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Material-UI Guidelines</a:t>
            </a:r>
          </a:p>
        </p:txBody>
      </p:sp>
    </p:spTree>
    <p:extLst>
      <p:ext uri="{BB962C8B-B14F-4D97-AF65-F5344CB8AC3E}">
        <p14:creationId xmlns:p14="http://schemas.microsoft.com/office/powerpoint/2010/main" val="421850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A56446C-6B5B-0151-9047-F3EC680A9110}"/>
              </a:ext>
            </a:extLst>
          </p:cNvPr>
          <p:cNvSpPr txBox="1"/>
          <p:nvPr/>
        </p:nvSpPr>
        <p:spPr>
          <a:xfrm>
            <a:off x="4653447" y="1600642"/>
            <a:ext cx="649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Entry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BD9DE4-6C53-B92C-4A5F-DE1FDE54FCCA}"/>
              </a:ext>
            </a:extLst>
          </p:cNvPr>
          <p:cNvSpPr txBox="1"/>
          <p:nvPr/>
        </p:nvSpPr>
        <p:spPr>
          <a:xfrm>
            <a:off x="6256960" y="971641"/>
            <a:ext cx="506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Gives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prebuilt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Material-UI Guidelines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28E79B-0EB3-F446-50F7-CD657CB2B09D}"/>
              </a:ext>
            </a:extLst>
          </p:cNvPr>
          <p:cNvSpPr txBox="1"/>
          <p:nvPr/>
        </p:nvSpPr>
        <p:spPr>
          <a:xfrm>
            <a:off x="6096000" y="2246973"/>
            <a:ext cx="5234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Extending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StatelessWidget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define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stateless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import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package:flutter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/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material.dart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main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A56446C-6B5B-0151-9047-F3EC680A9110}"/>
              </a:ext>
            </a:extLst>
          </p:cNvPr>
          <p:cNvSpPr txBox="1"/>
          <p:nvPr/>
        </p:nvSpPr>
        <p:spPr>
          <a:xfrm>
            <a:off x="4653447" y="1600642"/>
            <a:ext cx="649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Entry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BD9DE4-6C53-B92C-4A5F-DE1FDE54FCCA}"/>
              </a:ext>
            </a:extLst>
          </p:cNvPr>
          <p:cNvSpPr txBox="1"/>
          <p:nvPr/>
        </p:nvSpPr>
        <p:spPr>
          <a:xfrm>
            <a:off x="6256960" y="971641"/>
            <a:ext cx="506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Gives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prebuilt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Material-UI Guidelines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28E79B-0EB3-F446-50F7-CD657CB2B09D}"/>
              </a:ext>
            </a:extLst>
          </p:cNvPr>
          <p:cNvSpPr txBox="1"/>
          <p:nvPr/>
        </p:nvSpPr>
        <p:spPr>
          <a:xfrm>
            <a:off x="6096000" y="2246973"/>
            <a:ext cx="5234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Extending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StatelessWidget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define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stateless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042C8A7-196E-229B-F87C-490D3FF8AFD8}"/>
              </a:ext>
            </a:extLst>
          </p:cNvPr>
          <p:cNvSpPr txBox="1"/>
          <p:nvPr/>
        </p:nvSpPr>
        <p:spPr>
          <a:xfrm>
            <a:off x="4929809" y="3354969"/>
            <a:ext cx="523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this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218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ADE7FC5B-C9F5-80FF-3996-68BE6230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MaterialApp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FC98641-628D-247F-DB52-39A48A1A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convenience widget that wraps a number of widgets that are commonly required for Material Design applications. It builds upon a </a:t>
            </a:r>
            <a:r>
              <a:rPr lang="en-US" dirty="0" err="1"/>
              <a:t>WidgetsApp</a:t>
            </a:r>
            <a:r>
              <a:rPr lang="en-US" dirty="0"/>
              <a:t> by adding material-design specific functionality […]“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F20C5F-1140-081A-C8CD-9E21BF4E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139</a:t>
            </a:fld>
            <a:endParaRPr lang="en-US" dirty="0"/>
          </a:p>
        </p:txBody>
      </p:sp>
      <p:pic>
        <p:nvPicPr>
          <p:cNvPr id="13" name="Picture 6" descr="Flutter Tips | Code With Andrea">
            <a:extLst>
              <a:ext uri="{FF2B5EF4-FFF2-40B4-BE49-F238E27FC236}">
                <a16:creationId xmlns:a16="http://schemas.microsoft.com/office/drawing/2014/main" id="{227B7EC8-BCEE-314A-F2C6-AF400910F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33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</p:txBody>
      </p:sp>
      <p:pic>
        <p:nvPicPr>
          <p:cNvPr id="1026" name="Picture 2" descr="Testing web pages on different browsers | Internet explorer jokes, Browser,  Programming humor">
            <a:hlinkClick r:id="rId3"/>
            <a:extLst>
              <a:ext uri="{FF2B5EF4-FFF2-40B4-BE49-F238E27FC236}">
                <a16:creationId xmlns:a16="http://schemas.microsoft.com/office/drawing/2014/main" id="{3A809DA7-32F0-4C27-B1F1-2D9A00894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8"/>
          <a:stretch/>
        </p:blipFill>
        <p:spPr bwMode="auto">
          <a:xfrm>
            <a:off x="6094476" y="1613332"/>
            <a:ext cx="5842000" cy="492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7539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B8540AF-4AA6-A116-39B1-4D4AE3A4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apps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E35EA845-1E7F-1C29-AC3F-F9B18DBA2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MaterialApp</a:t>
            </a:r>
            <a:endParaRPr lang="de-DE" dirty="0"/>
          </a:p>
        </p:txBody>
      </p: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2B79AD2C-99EF-8ACF-F3D2-8AABF63FC0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material </a:t>
            </a:r>
            <a:r>
              <a:rPr lang="de-DE" dirty="0" err="1"/>
              <a:t>widgets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Material design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iOS, Android and web</a:t>
            </a:r>
          </a:p>
          <a:p>
            <a:r>
              <a:rPr lang="de-DE" dirty="0"/>
              <a:t>Most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8821B21-AE56-EF92-480D-02FED0C1E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CupertinoApp</a:t>
            </a:r>
            <a:endParaRPr lang="de-DE" dirty="0"/>
          </a:p>
        </p:txBody>
      </p:sp>
      <p:sp>
        <p:nvSpPr>
          <p:cNvPr id="27" name="Inhaltsplatzhalter 26">
            <a:extLst>
              <a:ext uri="{FF2B5EF4-FFF2-40B4-BE49-F238E27FC236}">
                <a16:creationId xmlns:a16="http://schemas.microsoft.com/office/drawing/2014/main" id="{4878890C-90BE-1BFE-DEAE-723519D70A3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cupertino</a:t>
            </a:r>
            <a:r>
              <a:rPr lang="de-DE" dirty="0"/>
              <a:t> </a:t>
            </a:r>
            <a:r>
              <a:rPr lang="de-DE" dirty="0" err="1"/>
              <a:t>widgets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Apple‘s</a:t>
            </a:r>
            <a:r>
              <a:rPr lang="de-DE" dirty="0"/>
              <a:t> Human Interface Guidelines</a:t>
            </a:r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iOS-</a:t>
            </a:r>
            <a:r>
              <a:rPr lang="de-DE" dirty="0" err="1"/>
              <a:t>styled</a:t>
            </a:r>
            <a:r>
              <a:rPr lang="de-DE" dirty="0"/>
              <a:t> </a:t>
            </a:r>
            <a:r>
              <a:rPr lang="de-DE" dirty="0" err="1"/>
              <a:t>apps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8C55D57E-1811-F4EA-25B7-55331DB1F4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WidgetsApp</a:t>
            </a:r>
            <a:endParaRPr lang="de-DE" dirty="0"/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4914A448-15D3-0504-6B23-1F01919FBF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Basis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apps</a:t>
            </a:r>
            <a:endParaRPr lang="de-DE" dirty="0"/>
          </a:p>
          <a:p>
            <a:r>
              <a:rPr lang="de-DE" dirty="0" err="1"/>
              <a:t>Rarely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Flutter </a:t>
            </a:r>
            <a:r>
              <a:rPr lang="de-DE" dirty="0" err="1"/>
              <a:t>developers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EAA95D-9097-3917-C2F9-186189D1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391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9465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032EB40-354F-1A01-A350-53D965D80EA9}"/>
              </a:ext>
            </a:extLst>
          </p:cNvPr>
          <p:cNvSpPr txBox="1"/>
          <p:nvPr/>
        </p:nvSpPr>
        <p:spPr>
          <a:xfrm>
            <a:off x="4449047" y="2481318"/>
            <a:ext cx="523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Defines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3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deepPurple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032EB40-354F-1A01-A350-53D965D80EA9}"/>
              </a:ext>
            </a:extLst>
          </p:cNvPr>
          <p:cNvSpPr txBox="1"/>
          <p:nvPr/>
        </p:nvSpPr>
        <p:spPr>
          <a:xfrm>
            <a:off x="4449047" y="2481318"/>
            <a:ext cx="523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Defines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5394ED-37B8-D0E9-E79D-A22C3B0CD0F5}"/>
              </a:ext>
            </a:extLst>
          </p:cNvPr>
          <p:cNvSpPr txBox="1"/>
          <p:nvPr/>
        </p:nvSpPr>
        <p:spPr>
          <a:xfrm>
            <a:off x="2621353" y="3638019"/>
            <a:ext cx="523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Defines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initially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rendered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5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Color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0xff38bdf8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'Flutter Demo Home Page'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C2C3203-A0BD-FF62-5532-55447F34D416}"/>
              </a:ext>
            </a:extLst>
          </p:cNvPr>
          <p:cNvSpPr txBox="1"/>
          <p:nvPr/>
        </p:nvSpPr>
        <p:spPr>
          <a:xfrm>
            <a:off x="4661819" y="3150552"/>
            <a:ext cx="497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👈 Custom hex </a:t>
            </a:r>
            <a:r>
              <a:rPr lang="de-DE" dirty="0" err="1">
                <a:solidFill>
                  <a:schemeClr val="bg1"/>
                </a:solidFill>
              </a:rPr>
              <a:t>color</a:t>
            </a:r>
            <a:r>
              <a:rPr lang="de-DE" dirty="0">
                <a:solidFill>
                  <a:schemeClr val="bg1"/>
                </a:solidFill>
              </a:rPr>
              <a:t>      </a:t>
            </a:r>
            <a:r>
              <a:rPr lang="de-DE" dirty="0" err="1">
                <a:solidFill>
                  <a:schemeClr val="bg1"/>
                </a:solidFill>
              </a:rPr>
              <a:t>prefixed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0xff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755D14-5D10-2F31-9D36-2C81B429D21F}"/>
              </a:ext>
            </a:extLst>
          </p:cNvPr>
          <p:cNvSpPr/>
          <p:nvPr/>
        </p:nvSpPr>
        <p:spPr>
          <a:xfrm>
            <a:off x="6765235" y="3200399"/>
            <a:ext cx="231913" cy="228600"/>
          </a:xfrm>
          <a:prstGeom prst="rect">
            <a:avLst/>
          </a:prstGeom>
          <a:solidFill>
            <a:srgbClr val="36B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08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1B77E9D-E7A1-E10B-953B-0B060799C3F3}"/>
              </a:ext>
            </a:extLst>
          </p:cNvPr>
          <p:cNvSpPr txBox="1"/>
          <p:nvPr/>
        </p:nvSpPr>
        <p:spPr>
          <a:xfrm>
            <a:off x="1700900" y="971641"/>
            <a:ext cx="96297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'Shopping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Color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0xff38bdf8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Your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shopping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451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How do I run the app?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Using the flutter cli</a:t>
            </a:r>
          </a:p>
        </p:txBody>
      </p:sp>
    </p:spTree>
    <p:extLst>
      <p:ext uri="{BB962C8B-B14F-4D97-AF65-F5344CB8AC3E}">
        <p14:creationId xmlns:p14="http://schemas.microsoft.com/office/powerpoint/2010/main" val="845616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E2F3A70-7C00-4250-9620-AB2AAA1E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 dirty="0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C01A06ED-4900-B1A4-6DC4-7CBF5908F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692471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Looks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(</a:t>
            </a:r>
            <a:r>
              <a:rPr lang="de-DE" dirty="0" err="1"/>
              <a:t>simulators</a:t>
            </a:r>
            <a:r>
              <a:rPr lang="de-DE" dirty="0"/>
              <a:t>,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, 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, type “</a:t>
            </a:r>
            <a:r>
              <a:rPr lang="de-DE" dirty="0" err="1"/>
              <a:t>r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reload</a:t>
            </a:r>
            <a:r>
              <a:rPr lang="de-DE" dirty="0"/>
              <a:t> and “R“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restart</a:t>
            </a:r>
            <a:endParaRPr lang="de-DE" dirty="0"/>
          </a:p>
        </p:txBody>
      </p:sp>
      <p:pic>
        <p:nvPicPr>
          <p:cNvPr id="23" name="Inhaltsplatzhalter 19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253BD4C7-8123-1C1B-FBCC-53C73599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067" y="2587752"/>
            <a:ext cx="3565497" cy="2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30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88B9361-20AA-557C-E651-9B70E8BF2C3F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B12359C-B724-A15F-FADD-5E6F3F824088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8C190D5-35CA-A959-8AAC-7E7C2CF35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DA1CCAA-B056-9CCB-CA24-14F05099EBA1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39032C-60D0-98BA-2ADA-954E35A95706}"/>
              </a:ext>
            </a:extLst>
          </p:cNvPr>
          <p:cNvSpPr txBox="1"/>
          <p:nvPr/>
        </p:nvSpPr>
        <p:spPr>
          <a:xfrm>
            <a:off x="4161182" y="971641"/>
            <a:ext cx="716942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'Shopping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Color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0xff38bdf8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Your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shopping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863BE7E-4E50-E0CB-2270-DB602A923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86" b="-290"/>
          <a:stretch/>
        </p:blipFill>
        <p:spPr>
          <a:xfrm>
            <a:off x="32671" y="254988"/>
            <a:ext cx="3243448" cy="64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872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'Shopping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debugShowCheckedModeBanner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ThemeData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fromSeed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seedColor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Color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0xff38bdf8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useMaterial3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home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Your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shopping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0" b="-483"/>
          <a:stretch/>
        </p:blipFill>
        <p:spPr>
          <a:xfrm>
            <a:off x="32671" y="317188"/>
            <a:ext cx="3243448" cy="6445482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0071855A-CF62-F844-FF34-02647E32AA82}"/>
              </a:ext>
            </a:extLst>
          </p:cNvPr>
          <p:cNvSpPr txBox="1"/>
          <p:nvPr/>
        </p:nvSpPr>
        <p:spPr>
          <a:xfrm>
            <a:off x="6855759" y="2727077"/>
            <a:ext cx="2606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👆 Hide DEBUG </a:t>
            </a:r>
            <a:r>
              <a:rPr lang="de-DE" sz="1600" dirty="0" err="1">
                <a:solidFill>
                  <a:schemeClr val="bg1"/>
                </a:solidFill>
              </a:rPr>
              <a:t>banner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11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Strong community and ecosystem (wide adoption in the industry)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01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Creating the first page</a:t>
            </a:r>
          </a:p>
        </p:txBody>
      </p:sp>
    </p:spTree>
    <p:extLst>
      <p:ext uri="{BB962C8B-B14F-4D97-AF65-F5344CB8AC3E}">
        <p14:creationId xmlns:p14="http://schemas.microsoft.com/office/powerpoint/2010/main" val="441064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0" b="-483"/>
          <a:stretch/>
        </p:blipFill>
        <p:spPr>
          <a:xfrm>
            <a:off x="65801" y="317188"/>
            <a:ext cx="3243448" cy="6445482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678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00" b="-483"/>
          <a:stretch/>
        </p:blipFill>
        <p:spPr>
          <a:xfrm>
            <a:off x="65801" y="317188"/>
            <a:ext cx="3243448" cy="6445482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8C56A7A-B37E-308D-EFD3-39197F93DA74}"/>
              </a:ext>
            </a:extLst>
          </p:cNvPr>
          <p:cNvSpPr/>
          <p:nvPr/>
        </p:nvSpPr>
        <p:spPr>
          <a:xfrm>
            <a:off x="-278296" y="-212034"/>
            <a:ext cx="12891053" cy="7364148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Bildschirmaufnahme 2023-10-16 um 14.52.01">
            <a:hlinkClick r:id="" action="ppaction://media"/>
            <a:extLst>
              <a:ext uri="{FF2B5EF4-FFF2-40B4-BE49-F238E27FC236}">
                <a16:creationId xmlns:a16="http://schemas.microsoft.com/office/drawing/2014/main" id="{C797E6F2-8956-22D7-7835-2F7D68CCEB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20.265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45025" y="1380725"/>
            <a:ext cx="7083011" cy="39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0" b="-483"/>
          <a:stretch/>
        </p:blipFill>
        <p:spPr>
          <a:xfrm>
            <a:off x="72427" y="317188"/>
            <a:ext cx="3243448" cy="6445482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71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109EC45-8BDD-9417-EE30-3E4909AF7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0" b="-483"/>
          <a:stretch/>
        </p:blipFill>
        <p:spPr>
          <a:xfrm>
            <a:off x="72427" y="317188"/>
            <a:ext cx="3243448" cy="6445482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7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 descr="Ein Bild, das Screenshot, Handy, Gerät, Elektronisches Gerät enthält.&#10;&#10;Automatisch generierte Beschreibung">
            <a:extLst>
              <a:ext uri="{FF2B5EF4-FFF2-40B4-BE49-F238E27FC236}">
                <a16:creationId xmlns:a16="http://schemas.microsoft.com/office/drawing/2014/main" id="{2E847126-AF83-8BAF-B602-AF33A635B2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5"/>
          <a:stretch/>
        </p:blipFill>
        <p:spPr>
          <a:xfrm>
            <a:off x="65801" y="235110"/>
            <a:ext cx="3243448" cy="644548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34714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Scaffold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“Implements the basic Material Design visual layout structure.“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156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0C81CDC-E7B8-CF27-075A-BFF4DD58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5232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Scaffold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6209306" cy="359359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appBar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“An app bar to display at the top of the scaffold.“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body: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primary content of the scaffold.“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floatingActionButton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button displayed floating above body, in the bottom right corner.“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backgroundColor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color of the Material widget that underlies the entire scaffold.“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157</a:t>
            </a:fld>
            <a:endParaRPr lang="en-US" dirty="0"/>
          </a:p>
        </p:txBody>
      </p:sp>
      <p:sp>
        <p:nvSpPr>
          <p:cNvPr id="3" name="AutoShape 4" descr="Expert Flutter App Development | Very Good Ventures">
            <a:extLst>
              <a:ext uri="{FF2B5EF4-FFF2-40B4-BE49-F238E27FC236}">
                <a16:creationId xmlns:a16="http://schemas.microsoft.com/office/drawing/2014/main" id="{854AD78C-BD60-DAD2-0A84-71DCEFAC4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58278" cy="24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 descr="Flutter Tips | Code With Andrea">
            <a:extLst>
              <a:ext uri="{FF2B5EF4-FFF2-40B4-BE49-F238E27FC236}">
                <a16:creationId xmlns:a16="http://schemas.microsoft.com/office/drawing/2014/main" id="{4239E44C-B44B-837B-0035-ECEF9246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affold in flutter">
            <a:hlinkClick r:id="rId5"/>
            <a:extLst>
              <a:ext uri="{FF2B5EF4-FFF2-40B4-BE49-F238E27FC236}">
                <a16:creationId xmlns:a16="http://schemas.microsoft.com/office/drawing/2014/main" id="{F60A3F1C-28D9-F81B-865E-E13E531C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11" y="2587752"/>
            <a:ext cx="4277456" cy="32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26308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340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D8C3D5F-FFF9-6705-0D83-DCDC9A9A35C3}"/>
              </a:ext>
            </a:extLst>
          </p:cNvPr>
          <p:cNvCxnSpPr/>
          <p:nvPr/>
        </p:nvCxnSpPr>
        <p:spPr>
          <a:xfrm flipH="1" flipV="1">
            <a:off x="1808922" y="1252330"/>
            <a:ext cx="3995530" cy="15836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02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Applications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6146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0F874DA-5933-9188-C327-DDFF2B5D47DC}"/>
              </a:ext>
            </a:extLst>
          </p:cNvPr>
          <p:cNvCxnSpPr/>
          <p:nvPr/>
        </p:nvCxnSpPr>
        <p:spPr>
          <a:xfrm flipH="1" flipV="1">
            <a:off x="1808922" y="1252330"/>
            <a:ext cx="3995530" cy="15836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FE18D71-C1D2-219D-25EF-642F676A4D8F}"/>
              </a:ext>
            </a:extLst>
          </p:cNvPr>
          <p:cNvCxnSpPr>
            <a:cxnSpLocks/>
          </p:cNvCxnSpPr>
          <p:nvPr/>
        </p:nvCxnSpPr>
        <p:spPr>
          <a:xfrm flipH="1" flipV="1">
            <a:off x="2079117" y="3922643"/>
            <a:ext cx="3834297" cy="1668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7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219A995-B3FF-CEEA-4174-1BC8E5B00C08}"/>
              </a:ext>
            </a:extLst>
          </p:cNvPr>
          <p:cNvCxnSpPr/>
          <p:nvPr/>
        </p:nvCxnSpPr>
        <p:spPr>
          <a:xfrm flipH="1" flipV="1">
            <a:off x="1808922" y="1252330"/>
            <a:ext cx="3995530" cy="15836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373F5D8-BBBF-E2DF-7A07-28EE360879FD}"/>
              </a:ext>
            </a:extLst>
          </p:cNvPr>
          <p:cNvCxnSpPr>
            <a:cxnSpLocks/>
          </p:cNvCxnSpPr>
          <p:nvPr/>
        </p:nvCxnSpPr>
        <p:spPr>
          <a:xfrm flipH="1" flipV="1">
            <a:off x="2079117" y="3922643"/>
            <a:ext cx="3834297" cy="1668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B54B1E0-A4D4-7FF2-1ABB-C4CE37EEDA88}"/>
              </a:ext>
            </a:extLst>
          </p:cNvPr>
          <p:cNvCxnSpPr>
            <a:cxnSpLocks/>
          </p:cNvCxnSpPr>
          <p:nvPr/>
        </p:nvCxnSpPr>
        <p:spPr>
          <a:xfrm flipH="1">
            <a:off x="3041374" y="4551112"/>
            <a:ext cx="4392735" cy="14322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02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centers its child within itself.“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162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0C81CDC-E7B8-CF27-075A-BFF4DD58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1183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centers its child within itself.“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163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0C81CDC-E7B8-CF27-075A-BFF4DD58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ow to center a div | Programmer humor, Programmer jokes, Programming humor">
            <a:hlinkClick r:id="rId4"/>
            <a:extLst>
              <a:ext uri="{FF2B5EF4-FFF2-40B4-BE49-F238E27FC236}">
                <a16:creationId xmlns:a16="http://schemas.microsoft.com/office/drawing/2014/main" id="{82648969-7C53-0B54-E0EF-7220AC544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79" y="2551495"/>
            <a:ext cx="2869647" cy="38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654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AppBar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Material Design app bar.“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164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0C81CDC-E7B8-CF27-075A-BFF4DD58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020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AppBar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970767" cy="2905274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title: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primary widget displayed in the app bar.“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actions: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list of Widgets to display in a row after the title widget.“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leading: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widget to display before the toolbar‘s title.“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bottom: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“This widget appears across the bottom of the app bar.“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165</a:t>
            </a:fld>
            <a:endParaRPr lang="en-US" dirty="0"/>
          </a:p>
        </p:txBody>
      </p:sp>
      <p:sp>
        <p:nvSpPr>
          <p:cNvPr id="3" name="AutoShape 4" descr="Expert Flutter App Development | Very Good Ventures">
            <a:extLst>
              <a:ext uri="{FF2B5EF4-FFF2-40B4-BE49-F238E27FC236}">
                <a16:creationId xmlns:a16="http://schemas.microsoft.com/office/drawing/2014/main" id="{854AD78C-BD60-DAD2-0A84-71DCEFAC4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58278" cy="24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 descr="Flutter Tips | Code With Andrea">
            <a:extLst>
              <a:ext uri="{FF2B5EF4-FFF2-40B4-BE49-F238E27FC236}">
                <a16:creationId xmlns:a16="http://schemas.microsoft.com/office/drawing/2014/main" id="{4239E44C-B44B-837B-0035-ECEF9246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The leading widget is in the top left, the actions are in the top right,&#10;the title is between them. The bottom is, naturally, at the bottom, and the&#10;flexibleSpace is behind all of them.">
            <a:hlinkClick r:id="rId5"/>
            <a:extLst>
              <a:ext uri="{FF2B5EF4-FFF2-40B4-BE49-F238E27FC236}">
                <a16:creationId xmlns:a16="http://schemas.microsoft.com/office/drawing/2014/main" id="{B43B9E0E-5C55-A7EA-D987-8623DCB0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64" y="2587752"/>
            <a:ext cx="4676506" cy="225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1161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359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'1'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5B1B9D-8A82-4FEF-2396-FDE6CF538353}"/>
              </a:ext>
            </a:extLst>
          </p:cNvPr>
          <p:cNvSpPr txBox="1"/>
          <p:nvPr/>
        </p:nvSpPr>
        <p:spPr>
          <a:xfrm>
            <a:off x="4816269" y="3648652"/>
            <a:ext cx="585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floatingActionButton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not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type </a:t>
            </a:r>
            <a:r>
              <a:rPr lang="de-DE" dirty="0" err="1">
                <a:solidFill>
                  <a:schemeClr val="bg1"/>
                </a:solidFill>
              </a:rPr>
              <a:t>FloatingActionButton</a:t>
            </a:r>
            <a:r>
              <a:rPr lang="de-DE" dirty="0">
                <a:solidFill>
                  <a:schemeClr val="bg1"/>
                </a:solidFill>
              </a:rPr>
              <a:t>, but Widget</a:t>
            </a:r>
          </a:p>
        </p:txBody>
      </p:sp>
      <p:pic>
        <p:nvPicPr>
          <p:cNvPr id="5" name="Grafik 4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2DF85975-3DB0-7FD5-E3F1-116E10EA16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83"/>
          <a:stretch/>
        </p:blipFill>
        <p:spPr>
          <a:xfrm>
            <a:off x="72427" y="291520"/>
            <a:ext cx="3243448" cy="643396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34E799B-18BB-E328-C55D-6605C4E4E3A6}"/>
              </a:ext>
            </a:extLst>
          </p:cNvPr>
          <p:cNvCxnSpPr/>
          <p:nvPr/>
        </p:nvCxnSpPr>
        <p:spPr>
          <a:xfrm flipH="1">
            <a:off x="3008243" y="3584713"/>
            <a:ext cx="1709531" cy="24781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99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World'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0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Defining the models</a:t>
            </a:r>
          </a:p>
        </p:txBody>
      </p:sp>
    </p:spTree>
    <p:extLst>
      <p:ext uri="{BB962C8B-B14F-4D97-AF65-F5344CB8AC3E}">
        <p14:creationId xmlns:p14="http://schemas.microsoft.com/office/powerpoint/2010/main" val="1683891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2" r="-1" b="444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4" y="903043"/>
            <a:ext cx="4857751" cy="7918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BMW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💭 Not yet mature enough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Not web based =&gt; better UX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Build &amp; design once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30FF09A-4835-7EBB-1038-AB8F75703140}"/>
              </a:ext>
            </a:extLst>
          </p:cNvPr>
          <p:cNvSpPr txBox="1"/>
          <p:nvPr/>
        </p:nvSpPr>
        <p:spPr>
          <a:xfrm>
            <a:off x="6677024" y="1764721"/>
            <a:ext cx="497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Feature and design discrepancies between their iOS and Android offering had grown too large</a:t>
            </a:r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8612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201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static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FFC66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nextId</a:t>
            </a:r>
            <a:r>
              <a:rPr lang="de-DE" sz="1400" dirty="0">
                <a:solidFill>
                  <a:srgbClr val="FFC6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FFC66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nextId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++,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3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Creating the list of shopping list items</a:t>
            </a:r>
          </a:p>
        </p:txBody>
      </p:sp>
    </p:spTree>
    <p:extLst>
      <p:ext uri="{BB962C8B-B14F-4D97-AF65-F5344CB8AC3E}">
        <p14:creationId xmlns:p14="http://schemas.microsoft.com/office/powerpoint/2010/main" val="2090350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056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656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ListView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scrollable list of widgets arranged linearly.“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176</a:t>
            </a:fld>
            <a:endParaRPr lang="en-US" dirty="0"/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506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ListView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7024315" cy="359359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children: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widgets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layed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out along the main axis.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scrollDirection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axis along which the scroll view‘s offset increases.“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shrinkWrap</a:t>
            </a:r>
            <a:r>
              <a:rPr lang="en-US" dirty="0"/>
              <a:t>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“Whether the extent of the scroll view in the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scrollDirection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should be determined by the contents being viewed.“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controller: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“An object that can be used to control the position to which this scroll view is scrolled.“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177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ListView of 3 amber colored containers with sample text.">
            <a:hlinkClick r:id="rId5"/>
            <a:extLst>
              <a:ext uri="{FF2B5EF4-FFF2-40B4-BE49-F238E27FC236}">
                <a16:creationId xmlns:a16="http://schemas.microsoft.com/office/drawing/2014/main" id="{274936E4-AAD4-477F-6427-28C3F104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738" y="2475109"/>
            <a:ext cx="3602642" cy="225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2835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25838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toString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2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8035" r="803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💭 Heavy upfront investment of engineering resources (retraining, reapproval, …)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70% reduction in engineering effort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35% reduction in lines of code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Saved about 60-70% of their engineer’s time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1A37A7F5-30B0-D367-88C6-516285DEDEC4}"/>
              </a:ext>
            </a:extLst>
          </p:cNvPr>
          <p:cNvSpPr txBox="1">
            <a:spLocks/>
          </p:cNvSpPr>
          <p:nvPr/>
        </p:nvSpPr>
        <p:spPr>
          <a:xfrm>
            <a:off x="6677024" y="903043"/>
            <a:ext cx="4857751" cy="79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cap="none" dirty="0"/>
              <a:t>Google-Pay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C9B8110-F886-B2C9-D6CD-FD3BD4EE949E}"/>
              </a:ext>
            </a:extLst>
          </p:cNvPr>
          <p:cNvSpPr txBox="1"/>
          <p:nvPr/>
        </p:nvSpPr>
        <p:spPr>
          <a:xfrm>
            <a:off x="6677024" y="1764721"/>
            <a:ext cx="497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Building every feature twice</a:t>
            </a:r>
          </a:p>
        </p:txBody>
      </p:sp>
    </p:spTree>
    <p:extLst>
      <p:ext uri="{BB962C8B-B14F-4D97-AF65-F5344CB8AC3E}">
        <p14:creationId xmlns:p14="http://schemas.microsoft.com/office/powerpoint/2010/main" val="3492450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ListTile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single fixed-height row that typically contains some text as well as a leading or trailing icon.“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180</a:t>
            </a:fld>
            <a:endParaRPr lang="en-US" dirty="0"/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ListTile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6799028" cy="359359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title: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primary content of the list tile.“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leading: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widget to display before the title.“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trailing: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 widget to display after the title.“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subtitle: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“Additional content displayed below the title.“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onTap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“Called when the user taps this list tile.“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181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ifferent variations of ListTile">
            <a:hlinkClick r:id="rId5"/>
            <a:extLst>
              <a:ext uri="{FF2B5EF4-FFF2-40B4-BE49-F238E27FC236}">
                <a16:creationId xmlns:a16="http://schemas.microsoft.com/office/drawing/2014/main" id="{BA87C3A5-624E-1E95-0B90-17EBDB8B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631" y="2587752"/>
            <a:ext cx="2920466" cy="40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8558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toString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033E626F-2441-A515-ADCA-930FA1FA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4"/>
          <a:stretch/>
        </p:blipFill>
        <p:spPr>
          <a:xfrm>
            <a:off x="74963" y="291520"/>
            <a:ext cx="3243448" cy="64305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8425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4" name="Grafik 3" descr="Ein Bild, das Gerät, Screensho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E7AC6C92-E6AE-9380-8635-17DFF693E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86"/>
          <a:stretch/>
        </p:blipFill>
        <p:spPr>
          <a:xfrm>
            <a:off x="72432" y="284894"/>
            <a:ext cx="3243448" cy="64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7337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Banana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toString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 descr="Ein Bild, das Gerät, Screensho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D9B7EEC8-63C5-BA35-1F91-494D37620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86"/>
          <a:stretch/>
        </p:blipFill>
        <p:spPr>
          <a:xfrm>
            <a:off x="72432" y="291520"/>
            <a:ext cx="3243448" cy="64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089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Banana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..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 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'Apple‘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5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toString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B7EEC8-63C5-BA35-1F91-494D37620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" t="6473" r="30" b="-1450"/>
          <a:stretch/>
        </p:blipFill>
        <p:spPr>
          <a:xfrm>
            <a:off x="72432" y="318053"/>
            <a:ext cx="3243448" cy="65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1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9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CheckBox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Material Design checkbox.“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187</a:t>
            </a:fld>
            <a:endParaRPr lang="en-US" dirty="0"/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5468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CheckBox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6799028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value: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“Whether this checkbox is checked.“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onChanged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“Called when the value of the checkbox should change.“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188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heckboxes - Material Design">
            <a:hlinkClick r:id="rId5"/>
            <a:extLst>
              <a:ext uri="{FF2B5EF4-FFF2-40B4-BE49-F238E27FC236}">
                <a16:creationId xmlns:a16="http://schemas.microsoft.com/office/drawing/2014/main" id="{D15B121A-6F04-3A03-5AC6-3380EF394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436" y="2504448"/>
            <a:ext cx="2229230" cy="336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6452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4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8035" r="803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Time-saving and design capabilities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Hot reload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Built-in testing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Code sharing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54AA1151-78DF-CC6A-F891-5F6E35A9C10B}"/>
              </a:ext>
            </a:extLst>
          </p:cNvPr>
          <p:cNvSpPr txBox="1">
            <a:spLocks/>
          </p:cNvSpPr>
          <p:nvPr/>
        </p:nvSpPr>
        <p:spPr>
          <a:xfrm>
            <a:off x="6677024" y="903043"/>
            <a:ext cx="4857751" cy="79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cap="none" dirty="0"/>
              <a:t>eBay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94F879-00AE-5266-944B-5236EEAA452E}"/>
              </a:ext>
            </a:extLst>
          </p:cNvPr>
          <p:cNvSpPr txBox="1"/>
          <p:nvPr/>
        </p:nvSpPr>
        <p:spPr>
          <a:xfrm>
            <a:off x="6677024" y="1764721"/>
            <a:ext cx="497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Building a new app to buy and sell hard-to-find cars for both Android and iOS in under a year</a:t>
            </a:r>
          </a:p>
        </p:txBody>
      </p:sp>
    </p:spTree>
    <p:extLst>
      <p:ext uri="{BB962C8B-B14F-4D97-AF65-F5344CB8AC3E}">
        <p14:creationId xmlns:p14="http://schemas.microsoft.com/office/powerpoint/2010/main" val="23736697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		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		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093B9C8-70E5-2C1A-E93E-55BA916A1D56}"/>
              </a:ext>
            </a:extLst>
          </p:cNvPr>
          <p:cNvSpPr txBox="1"/>
          <p:nvPr/>
        </p:nvSpPr>
        <p:spPr>
          <a:xfrm>
            <a:off x="6147218" y="3642619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Null </a:t>
            </a:r>
            <a:r>
              <a:rPr lang="de-DE" dirty="0" err="1">
                <a:solidFill>
                  <a:schemeClr val="bg1"/>
                </a:solidFill>
              </a:rPr>
              <a:t>assertion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operator</a:t>
            </a:r>
            <a:r>
              <a:rPr lang="de-DE" dirty="0">
                <a:solidFill>
                  <a:schemeClr val="bg1"/>
                </a:solidFill>
              </a:rPr>
              <a:t>👆</a:t>
            </a:r>
          </a:p>
        </p:txBody>
      </p:sp>
    </p:spTree>
    <p:extLst>
      <p:ext uri="{BB962C8B-B14F-4D97-AF65-F5344CB8AC3E}">
        <p14:creationId xmlns:p14="http://schemas.microsoft.com/office/powerpoint/2010/main" val="76450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4564843-85F5-8519-F725-DCED574AF4BE}"/>
              </a:ext>
            </a:extLst>
          </p:cNvPr>
          <p:cNvSpPr txBox="1"/>
          <p:nvPr/>
        </p:nvSpPr>
        <p:spPr>
          <a:xfrm>
            <a:off x="4161182" y="971641"/>
            <a:ext cx="716942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setBought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bought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B4CDA8"/>
                </a:solidFill>
                <a:effectLst/>
                <a:latin typeface="MonoLisa-Regular" pitchFamily="2" charset="77"/>
              </a:rPr>
              <a:t>0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&lt;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++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copyWith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bought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</a:p>
          <a:p>
            <a:endParaRPr lang="de-DE" sz="1400" dirty="0">
              <a:solidFill>
                <a:srgbClr val="E8BA36"/>
              </a:solidFill>
              <a:latin typeface="MonoLisa-Regular" pitchFamily="2" charset="77"/>
            </a:endParaRPr>
          </a:p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copyWith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?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E2E4BAB-D00F-56B6-681F-96BE8213BDFC}"/>
              </a:ext>
            </a:extLst>
          </p:cNvPr>
          <p:cNvSpPr/>
          <p:nvPr/>
        </p:nvSpPr>
        <p:spPr>
          <a:xfrm>
            <a:off x="-780287" y="-402336"/>
            <a:ext cx="13376478" cy="7461504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Simulator Screen Recording - iPhone 15 - 2023-10-19 at 16.02.33">
            <a:hlinkClick r:id="" action="ppaction://media"/>
            <a:extLst>
              <a:ext uri="{FF2B5EF4-FFF2-40B4-BE49-F238E27FC236}">
                <a16:creationId xmlns:a16="http://schemas.microsoft.com/office/drawing/2014/main" id="{7BC8C0C9-0755-2BEC-5E19-80CA0A9FF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16311" y="146143"/>
            <a:ext cx="2933289" cy="63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4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Simple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13826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9AE823-2A22-4441-E30C-01E32E54C837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		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39787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9AE823-2A22-4441-E30C-01E32E54C837}"/>
              </a:ext>
            </a:extLst>
          </p:cNvPr>
          <p:cNvSpPr txBox="1"/>
          <p:nvPr/>
        </p:nvSpPr>
        <p:spPr>
          <a:xfrm>
            <a:off x="4161182" y="971641"/>
            <a:ext cx="71694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		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EBDB61-A8BF-A8C1-3835-21E0AAD1BDA6}"/>
              </a:ext>
            </a:extLst>
          </p:cNvPr>
          <p:cNvSpPr txBox="1"/>
          <p:nvPr/>
        </p:nvSpPr>
        <p:spPr>
          <a:xfrm>
            <a:off x="5891376" y="3639830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tell</a:t>
            </a:r>
            <a:r>
              <a:rPr lang="de-DE" dirty="0">
                <a:solidFill>
                  <a:schemeClr val="bg1"/>
                </a:solidFill>
              </a:rPr>
              <a:t> Flutter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changed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390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BD9AD98-6D6A-ECBD-FA39-5F4FE7FA8021}"/>
              </a:ext>
            </a:extLst>
          </p:cNvPr>
          <p:cNvSpPr txBox="1"/>
          <p:nvPr/>
        </p:nvSpPr>
        <p:spPr>
          <a:xfrm>
            <a:off x="5803750" y="4093723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setState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rerenders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whole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tree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23A988A-1C77-E263-ECE4-87FA2241E060}"/>
              </a:ext>
            </a:extLst>
          </p:cNvPr>
          <p:cNvSpPr/>
          <p:nvPr/>
        </p:nvSpPr>
        <p:spPr>
          <a:xfrm>
            <a:off x="-4688395" y="-114372"/>
            <a:ext cx="17596011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Simulator Screen Recording - iPhone 15 - 2023-10-19 at 16.13.10">
            <a:hlinkClick r:id="" action="ppaction://media"/>
            <a:extLst>
              <a:ext uri="{FF2B5EF4-FFF2-40B4-BE49-F238E27FC236}">
                <a16:creationId xmlns:a16="http://schemas.microsoft.com/office/drawing/2014/main" id="{BA1F3EC3-0587-0A0A-F540-E58EECE34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06859" y="182936"/>
            <a:ext cx="2978281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946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Using the </a:t>
            </a:r>
            <a:r>
              <a:rPr lang="en-US" dirty="0" err="1"/>
              <a:t>onTap</a:t>
            </a:r>
            <a:r>
              <a:rPr lang="en-US" dirty="0"/>
              <a:t> Property of </a:t>
            </a:r>
            <a:r>
              <a:rPr lang="en-US" dirty="0" err="1"/>
              <a:t>ListTile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16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Why Flutter?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Flutter basics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Dart crash course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Developing a shopping list app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Building your own app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Outlook</a:t>
            </a:r>
          </a:p>
        </p:txBody>
      </p:sp>
      <p:pic>
        <p:nvPicPr>
          <p:cNvPr id="1026" name="Picture 2" descr="Flutter – Medium">
            <a:extLst>
              <a:ext uri="{FF2B5EF4-FFF2-40B4-BE49-F238E27FC236}">
                <a16:creationId xmlns:a16="http://schemas.microsoft.com/office/drawing/2014/main" id="{0ABDC349-9BD7-8E70-DAC9-CC1EB656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6467" y="664432"/>
            <a:ext cx="4750056" cy="47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91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8233" r="8233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No more troubleshooting cross-platform functionality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Performs offline on low-end devices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99.9% crash-free rate</a:t>
            </a:r>
          </a:p>
          <a:p>
            <a:pPr>
              <a:lnSpc>
                <a:spcPct val="91000"/>
              </a:lnSpc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CA57C7A4-D1B5-7525-4E90-3064699D51E9}"/>
              </a:ext>
            </a:extLst>
          </p:cNvPr>
          <p:cNvSpPr txBox="1">
            <a:spLocks/>
          </p:cNvSpPr>
          <p:nvPr/>
        </p:nvSpPr>
        <p:spPr>
          <a:xfrm>
            <a:off x="6677024" y="903043"/>
            <a:ext cx="4857751" cy="79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cap="none" dirty="0"/>
              <a:t>4 Pics 1 Word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BCE7C85-8F3C-B68C-EB92-129173FFBC62}"/>
              </a:ext>
            </a:extLst>
          </p:cNvPr>
          <p:cNvSpPr txBox="1"/>
          <p:nvPr/>
        </p:nvSpPr>
        <p:spPr>
          <a:xfrm>
            <a:off x="6677024" y="1764721"/>
            <a:ext cx="497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Giving 4 Pics 1 Word a </a:t>
            </a:r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tuneup</a:t>
            </a:r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113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21386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350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E450FC-AA8F-A6DC-0951-76905EA9C2AB}"/>
              </a:ext>
            </a:extLst>
          </p:cNvPr>
          <p:cNvSpPr txBox="1"/>
          <p:nvPr/>
        </p:nvSpPr>
        <p:spPr>
          <a:xfrm>
            <a:off x="9016447" y="2789669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Duplicated</a:t>
            </a:r>
            <a:r>
              <a:rPr lang="de-DE" dirty="0">
                <a:solidFill>
                  <a:schemeClr val="bg1"/>
                </a:solidFill>
              </a:rPr>
              <a:t> code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4721D9C-9BB7-1C09-88C3-D972BEB086E7}"/>
              </a:ext>
            </a:extLst>
          </p:cNvPr>
          <p:cNvCxnSpPr>
            <a:cxnSpLocks/>
          </p:cNvCxnSpPr>
          <p:nvPr/>
        </p:nvCxnSpPr>
        <p:spPr>
          <a:xfrm flipH="1" flipV="1">
            <a:off x="7546848" y="2126687"/>
            <a:ext cx="1469599" cy="6629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273180C-9C4D-E17D-3821-DC8FEF763E9B}"/>
              </a:ext>
            </a:extLst>
          </p:cNvPr>
          <p:cNvCxnSpPr>
            <a:cxnSpLocks/>
          </p:cNvCxnSpPr>
          <p:nvPr/>
        </p:nvCxnSpPr>
        <p:spPr>
          <a:xfrm flipH="1">
            <a:off x="7876032" y="3159001"/>
            <a:ext cx="1140415" cy="6580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1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477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845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220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Reflecting on current issues</a:t>
            </a:r>
          </a:p>
        </p:txBody>
      </p:sp>
    </p:spTree>
    <p:extLst>
      <p:ext uri="{BB962C8B-B14F-4D97-AF65-F5344CB8AC3E}">
        <p14:creationId xmlns:p14="http://schemas.microsoft.com/office/powerpoint/2010/main" val="3119301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08747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6057619" y="4317485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rerenders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whole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tree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6057619" y="4317485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rerenders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whole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tree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71E712-F5E6-115D-9295-8EF629465D5F}"/>
              </a:ext>
            </a:extLst>
          </p:cNvPr>
          <p:cNvSpPr txBox="1"/>
          <p:nvPr/>
        </p:nvSpPr>
        <p:spPr>
          <a:xfrm>
            <a:off x="6648931" y="2090565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renders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items</a:t>
            </a:r>
            <a:r>
              <a:rPr lang="de-DE" dirty="0">
                <a:solidFill>
                  <a:schemeClr val="bg1"/>
                </a:solidFill>
              </a:rPr>
              <a:t> at </a:t>
            </a:r>
            <a:r>
              <a:rPr lang="de-DE" dirty="0" err="1">
                <a:solidFill>
                  <a:schemeClr val="bg1"/>
                </a:solidFill>
              </a:rPr>
              <a:t>once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2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7807" y="4505097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Flutter at the </a:t>
            </a:r>
            <a:r>
              <a:rPr lang="en-US" dirty="0" err="1"/>
              <a:t>SelectCode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F03B0D-6ADF-F221-6334-D49F3A399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08" y="4296002"/>
            <a:ext cx="963475" cy="9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29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Why does </a:t>
            </a:r>
            <a:r>
              <a:rPr lang="en-US" dirty="0" err="1"/>
              <a:t>setState</a:t>
            </a:r>
            <a:r>
              <a:rPr lang="en-US" dirty="0"/>
              <a:t> </a:t>
            </a:r>
            <a:r>
              <a:rPr lang="en-US" dirty="0" err="1"/>
              <a:t>rerender</a:t>
            </a:r>
            <a:r>
              <a:rPr lang="en-US" dirty="0"/>
              <a:t> every </a:t>
            </a:r>
            <a:r>
              <a:rPr lang="en-US" dirty="0" err="1"/>
              <a:t>ListTile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21892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211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525769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212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65210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213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56A85C5-063C-E250-4B43-66FD32E104A4}"/>
              </a:ext>
            </a:extLst>
          </p:cNvPr>
          <p:cNvSpPr txBox="1"/>
          <p:nvPr/>
        </p:nvSpPr>
        <p:spPr>
          <a:xfrm>
            <a:off x="5430768" y="512020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47602"/>
                </a:solidFill>
              </a:rPr>
              <a:t>setState</a:t>
            </a:r>
            <a:r>
              <a:rPr lang="de-DE" dirty="0">
                <a:solidFill>
                  <a:srgbClr val="F4760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3534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214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solidFill>
              <a:srgbClr val="F47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56A85C5-063C-E250-4B43-66FD32E104A4}"/>
              </a:ext>
            </a:extLst>
          </p:cNvPr>
          <p:cNvSpPr txBox="1"/>
          <p:nvPr/>
        </p:nvSpPr>
        <p:spPr>
          <a:xfrm>
            <a:off x="5430768" y="512020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47602"/>
                </a:solidFill>
              </a:rPr>
              <a:t>setState</a:t>
            </a:r>
            <a:r>
              <a:rPr lang="de-DE" dirty="0">
                <a:solidFill>
                  <a:srgbClr val="F4760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2802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215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solidFill>
              <a:srgbClr val="F47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solidFill>
              <a:srgbClr val="F47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56A85C5-063C-E250-4B43-66FD32E104A4}"/>
              </a:ext>
            </a:extLst>
          </p:cNvPr>
          <p:cNvSpPr txBox="1"/>
          <p:nvPr/>
        </p:nvSpPr>
        <p:spPr>
          <a:xfrm>
            <a:off x="5430768" y="512020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47602"/>
                </a:solidFill>
              </a:rPr>
              <a:t>setState</a:t>
            </a:r>
            <a:r>
              <a:rPr lang="de-DE" dirty="0">
                <a:solidFill>
                  <a:srgbClr val="F4760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838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216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solidFill>
              <a:srgbClr val="F47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solidFill>
              <a:srgbClr val="F47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solidFill>
              <a:srgbClr val="F47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solidFill>
              <a:srgbClr val="F47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solidFill>
              <a:srgbClr val="F47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56A85C5-063C-E250-4B43-66FD32E104A4}"/>
              </a:ext>
            </a:extLst>
          </p:cNvPr>
          <p:cNvSpPr txBox="1"/>
          <p:nvPr/>
        </p:nvSpPr>
        <p:spPr>
          <a:xfrm>
            <a:off x="5430768" y="512020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47602"/>
                </a:solidFill>
              </a:rPr>
              <a:t>setState</a:t>
            </a:r>
            <a:r>
              <a:rPr lang="de-DE" dirty="0">
                <a:solidFill>
                  <a:srgbClr val="F4760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7908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Solution: Lowering state</a:t>
            </a:r>
          </a:p>
        </p:txBody>
      </p:sp>
    </p:spTree>
    <p:extLst>
      <p:ext uri="{BB962C8B-B14F-4D97-AF65-F5344CB8AC3E}">
        <p14:creationId xmlns:p14="http://schemas.microsoft.com/office/powerpoint/2010/main" val="229799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218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shoppingList.items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6265078" y="3190298"/>
            <a:ext cx="2159594" cy="2387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9018627" y="3529974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5430768" y="3429000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 flipH="1">
            <a:off x="8033763" y="3190298"/>
            <a:ext cx="390909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275235-09F7-332D-A2DE-CF3C2CF2F84E}"/>
              </a:ext>
            </a:extLst>
          </p:cNvPr>
          <p:cNvSpPr/>
          <p:nvPr/>
        </p:nvSpPr>
        <p:spPr>
          <a:xfrm>
            <a:off x="719945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8424672" y="3190298"/>
            <a:ext cx="2112021" cy="2458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2DA8A2B-FCE2-6D07-1AE0-5962663D1B89}"/>
              </a:ext>
            </a:extLst>
          </p:cNvPr>
          <p:cNvSpPr/>
          <p:nvPr/>
        </p:nvSpPr>
        <p:spPr>
          <a:xfrm>
            <a:off x="9702383" y="3436099"/>
            <a:ext cx="1668620" cy="463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61450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219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5999567" y="3190298"/>
            <a:ext cx="2425105" cy="245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4736942" y="343609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36" idx="0"/>
          </p:cNvCxnSpPr>
          <p:nvPr/>
        </p:nvCxnSpPr>
        <p:spPr>
          <a:xfrm flipH="1">
            <a:off x="8424671" y="3190298"/>
            <a:ext cx="1" cy="10229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>
            <a:off x="8424672" y="3190298"/>
            <a:ext cx="2337816" cy="2850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B1A7C51-FF8C-80BA-0B10-A231C338BD47}"/>
              </a:ext>
            </a:extLst>
          </p:cNvPr>
          <p:cNvSpPr/>
          <p:nvPr/>
        </p:nvSpPr>
        <p:spPr>
          <a:xfrm>
            <a:off x="7162046" y="421325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76FA8C5A-D7CE-CA8F-4E20-51670BD2F978}"/>
              </a:ext>
            </a:extLst>
          </p:cNvPr>
          <p:cNvSpPr/>
          <p:nvPr/>
        </p:nvSpPr>
        <p:spPr>
          <a:xfrm>
            <a:off x="9499863" y="347538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220185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-1414007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644" y="2472193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Flutter compared to React Native</a:t>
            </a:r>
          </a:p>
        </p:txBody>
      </p:sp>
      <p:pic>
        <p:nvPicPr>
          <p:cNvPr id="2054" name="Picture 6" descr="Flutter vs. React Native: Which is Better for Your Project? | ProCoders">
            <a:hlinkClick r:id="rId4"/>
            <a:extLst>
              <a:ext uri="{FF2B5EF4-FFF2-40B4-BE49-F238E27FC236}">
                <a16:creationId xmlns:a16="http://schemas.microsoft.com/office/drawing/2014/main" id="{43DA8EE0-A58E-FDC6-50D8-CC4E61A14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3429000"/>
            <a:ext cx="7639050" cy="285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95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220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5999567" y="3190298"/>
            <a:ext cx="2425105" cy="245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4736942" y="343609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36" idx="0"/>
          </p:cNvCxnSpPr>
          <p:nvPr/>
        </p:nvCxnSpPr>
        <p:spPr>
          <a:xfrm flipH="1">
            <a:off x="8424671" y="3190298"/>
            <a:ext cx="1" cy="10229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>
            <a:off x="8424672" y="3190298"/>
            <a:ext cx="2337816" cy="2850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B1A7C51-FF8C-80BA-0B10-A231C338BD47}"/>
              </a:ext>
            </a:extLst>
          </p:cNvPr>
          <p:cNvSpPr/>
          <p:nvPr/>
        </p:nvSpPr>
        <p:spPr>
          <a:xfrm>
            <a:off x="7162046" y="421325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76FA8C5A-D7CE-CA8F-4E20-51670BD2F978}"/>
              </a:ext>
            </a:extLst>
          </p:cNvPr>
          <p:cNvSpPr/>
          <p:nvPr/>
        </p:nvSpPr>
        <p:spPr>
          <a:xfrm>
            <a:off x="9499863" y="347538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0A1C3DA-8048-3754-ECB1-47D3BA2BCDE2}"/>
              </a:ext>
            </a:extLst>
          </p:cNvPr>
          <p:cNvSpPr txBox="1"/>
          <p:nvPr/>
        </p:nvSpPr>
        <p:spPr>
          <a:xfrm>
            <a:off x="5350482" y="4377882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47602"/>
                </a:solidFill>
              </a:rPr>
              <a:t>setState</a:t>
            </a:r>
            <a:r>
              <a:rPr lang="de-DE" dirty="0">
                <a:solidFill>
                  <a:srgbClr val="F4760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1086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221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6980500" y="2377498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4672" y="1103086"/>
            <a:ext cx="0" cy="63294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flipH="1">
            <a:off x="5999567" y="3190298"/>
            <a:ext cx="2425105" cy="245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18A9339-1E97-D0B4-90C6-07937E002162}"/>
              </a:ext>
            </a:extLst>
          </p:cNvPr>
          <p:cNvCxnSpPr>
            <a:cxnSpLocks/>
          </p:cNvCxnSpPr>
          <p:nvPr/>
        </p:nvCxnSpPr>
        <p:spPr>
          <a:xfrm>
            <a:off x="8424671" y="2100470"/>
            <a:ext cx="0" cy="27702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E908ABE-2D9F-B8F3-C12A-E753F60D1E42}"/>
              </a:ext>
            </a:extLst>
          </p:cNvPr>
          <p:cNvSpPr/>
          <p:nvPr/>
        </p:nvSpPr>
        <p:spPr>
          <a:xfrm>
            <a:off x="4736942" y="343609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24E269-5DF7-A0E0-D3FD-EADDB8CAA564}"/>
              </a:ext>
            </a:extLst>
          </p:cNvPr>
          <p:cNvCxnSpPr>
            <a:cxnSpLocks/>
            <a:stCxn id="3" idx="2"/>
            <a:endCxn id="36" idx="0"/>
          </p:cNvCxnSpPr>
          <p:nvPr/>
        </p:nvCxnSpPr>
        <p:spPr>
          <a:xfrm flipH="1">
            <a:off x="8424671" y="3190298"/>
            <a:ext cx="1" cy="10229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B6271EA-84C3-1D25-394D-52FEB80780EC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>
            <a:off x="8424672" y="3190298"/>
            <a:ext cx="2337816" cy="2850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97B946D0-BB0F-F136-DDB6-FEFA85BC10DB}"/>
              </a:ext>
            </a:extLst>
          </p:cNvPr>
          <p:cNvSpPr txBox="1"/>
          <p:nvPr/>
        </p:nvSpPr>
        <p:spPr>
          <a:xfrm>
            <a:off x="8253565" y="1680905"/>
            <a:ext cx="2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B1A7C51-FF8C-80BA-0B10-A231C338BD47}"/>
              </a:ext>
            </a:extLst>
          </p:cNvPr>
          <p:cNvSpPr/>
          <p:nvPr/>
        </p:nvSpPr>
        <p:spPr>
          <a:xfrm>
            <a:off x="7162046" y="4213258"/>
            <a:ext cx="2525249" cy="698580"/>
          </a:xfrm>
          <a:prstGeom prst="roundRect">
            <a:avLst/>
          </a:prstGeom>
          <a:solidFill>
            <a:schemeClr val="bg1"/>
          </a:solidFill>
          <a:ln>
            <a:solidFill>
              <a:srgbClr val="F47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76FA8C5A-D7CE-CA8F-4E20-51670BD2F978}"/>
              </a:ext>
            </a:extLst>
          </p:cNvPr>
          <p:cNvSpPr/>
          <p:nvPr/>
        </p:nvSpPr>
        <p:spPr>
          <a:xfrm>
            <a:off x="9499863" y="3475388"/>
            <a:ext cx="2525249" cy="6985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item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0A1C3DA-8048-3754-ECB1-47D3BA2BCDE2}"/>
              </a:ext>
            </a:extLst>
          </p:cNvPr>
          <p:cNvSpPr txBox="1"/>
          <p:nvPr/>
        </p:nvSpPr>
        <p:spPr>
          <a:xfrm>
            <a:off x="5350482" y="4377882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47602"/>
                </a:solidFill>
              </a:rPr>
              <a:t>setState</a:t>
            </a:r>
            <a:r>
              <a:rPr lang="de-DE" dirty="0">
                <a:solidFill>
                  <a:srgbClr val="F4760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0629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Implementing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63869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27225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61629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item.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item.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item.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135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get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1EF085-C7D3-8495-39E9-637392607751}"/>
              </a:ext>
            </a:extLst>
          </p:cNvPr>
          <p:cNvSpPr txBox="1"/>
          <p:nvPr/>
        </p:nvSpPr>
        <p:spPr>
          <a:xfrm>
            <a:off x="8147194" y="1779693"/>
            <a:ext cx="308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properties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StatefulWidget</a:t>
            </a:r>
            <a:r>
              <a:rPr lang="de-DE" dirty="0">
                <a:solidFill>
                  <a:schemeClr val="bg1"/>
                </a:solidFill>
              </a:rPr>
              <a:t> via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875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get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32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get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onTap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leading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x'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trailing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Checkbox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onChanged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0565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6E6AA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toggleBought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!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isBought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506477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732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Comprehensive set of prebuilt UI components following Material Design &amp; Cupertino guidelines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Core components, but for more complete UI, developers often rely on third-party libraries</a:t>
            </a:r>
          </a:p>
        </p:txBody>
      </p:sp>
    </p:spTree>
    <p:extLst>
      <p:ext uri="{BB962C8B-B14F-4D97-AF65-F5344CB8AC3E}">
        <p14:creationId xmlns:p14="http://schemas.microsoft.com/office/powerpoint/2010/main" val="316314362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F049B13-ADDA-2144-FD6F-3178C12D0B86}"/>
              </a:ext>
            </a:extLst>
          </p:cNvPr>
          <p:cNvSpPr/>
          <p:nvPr/>
        </p:nvSpPr>
        <p:spPr>
          <a:xfrm>
            <a:off x="-41359" y="-99391"/>
            <a:ext cx="12637550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Simulator Screen Recording - iPhone 15 - 2023-10-19 at 16.47.23">
            <a:hlinkClick r:id="" action="ppaction://media"/>
            <a:extLst>
              <a:ext uri="{FF2B5EF4-FFF2-40B4-BE49-F238E27FC236}">
                <a16:creationId xmlns:a16="http://schemas.microsoft.com/office/drawing/2014/main" id="{1BFF1E3F-2AB7-E461-18AF-A5433F725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88348" y="231572"/>
            <a:ext cx="2973947" cy="64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Lazy rendering with </a:t>
            </a:r>
            <a:r>
              <a:rPr lang="en-US" dirty="0" err="1"/>
              <a:t>ListView.builder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35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967009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BDF3980-92F0-370B-34C8-CD114DB7AA02}"/>
              </a:ext>
            </a:extLst>
          </p:cNvPr>
          <p:cNvSpPr txBox="1"/>
          <p:nvPr/>
        </p:nvSpPr>
        <p:spPr>
          <a:xfrm>
            <a:off x="5320455" y="3355047"/>
            <a:ext cx="436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renders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ListTiles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before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rendering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ListView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3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ListView.builder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”Creates a scrollable, linear array of widgets that are created on demand.“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234</a:t>
            </a:fld>
            <a:endParaRPr lang="en-US" dirty="0"/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49945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ListView.builder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itemCount</a:t>
            </a:r>
            <a:r>
              <a:rPr lang="de-DE" dirty="0"/>
              <a:t>: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Amount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widgets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render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itemBuilder</a:t>
            </a:r>
            <a:r>
              <a:rPr lang="de-DE" dirty="0"/>
              <a:t>: 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Callback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defines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rendered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widget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see</a:t>
            </a:r>
            <a:r>
              <a:rPr lang="de-DE" dirty="0"/>
              <a:t> all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here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235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8037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ListViews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ListView.separated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“Creates a fixed-length scrollable linear array of list “items” separated by list item “separators”.”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236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41243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ListViews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ListView.separated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“Creates a fixed-length scrollable linear array of list “items” separated by list item “separators”.”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ListView.custom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“Creates a scrollable, linear array of widgets with a custom child model.”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237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48691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Using </a:t>
            </a:r>
            <a:r>
              <a:rPr lang="en-US" dirty="0" err="1"/>
              <a:t>ListView.builder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0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4446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Comprehensive set of prebuilt UI components following Material Design &amp; Cupertino guidelines</a:t>
            </a:r>
          </a:p>
          <a:p>
            <a:r>
              <a:rPr lang="en-US" dirty="0"/>
              <a:t>AOT compiled to native code, ensuring faster startup and performance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Core components, but for more complete UI, developers often rely on third-party libraries</a:t>
            </a:r>
          </a:p>
          <a:p>
            <a:r>
              <a:rPr lang="en-US" dirty="0"/>
              <a:t>Uses JavaScript, which is interpreted at runtime and therefore only close to native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12245064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45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934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7177196" y="3244333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uniquely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identify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6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Adding items</a:t>
            </a:r>
          </a:p>
        </p:txBody>
      </p:sp>
    </p:spTree>
    <p:extLst>
      <p:ext uri="{BB962C8B-B14F-4D97-AF65-F5344CB8AC3E}">
        <p14:creationId xmlns:p14="http://schemas.microsoft.com/office/powerpoint/2010/main" val="423192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E954B8E-3CF9-E071-DF96-68B2C57B6A72}"/>
              </a:ext>
            </a:extLst>
          </p:cNvPr>
          <p:cNvSpPr/>
          <p:nvPr/>
        </p:nvSpPr>
        <p:spPr>
          <a:xfrm>
            <a:off x="-97535" y="-99391"/>
            <a:ext cx="1269372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EDE280-8F95-2C49-94F8-81D9162A3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3971283" y="197916"/>
            <a:ext cx="3243448" cy="64621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BD9AD98-6D6A-ECBD-FA39-5F4FE7FA8021}"/>
              </a:ext>
            </a:extLst>
          </p:cNvPr>
          <p:cNvSpPr txBox="1"/>
          <p:nvPr/>
        </p:nvSpPr>
        <p:spPr>
          <a:xfrm>
            <a:off x="7058673" y="5821710"/>
            <a:ext cx="585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👈 </a:t>
            </a:r>
            <a:r>
              <a:rPr lang="de-DE" dirty="0" err="1">
                <a:solidFill>
                  <a:schemeClr val="bg1"/>
                </a:solidFill>
              </a:rPr>
              <a:t>add</a:t>
            </a:r>
            <a:r>
              <a:rPr lang="de-DE" dirty="0">
                <a:solidFill>
                  <a:schemeClr val="bg1"/>
                </a:solidFill>
              </a:rPr>
              <a:t> item </a:t>
            </a:r>
            <a:r>
              <a:rPr lang="de-DE" dirty="0" err="1">
                <a:solidFill>
                  <a:schemeClr val="bg1"/>
                </a:solidFill>
              </a:rPr>
              <a:t>when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button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clicked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69762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245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05889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503069" y="1103086"/>
            <a:ext cx="1921603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9103505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FloatingActionButton</a:t>
            </a: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2123005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503069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ED9D7FA-D213-0106-F1BC-89A3917F08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47677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6354901" y="2783898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BD20EAB-D66C-878D-7470-C3794471DBEC}"/>
              </a:ext>
            </a:extLst>
          </p:cNvPr>
          <p:cNvSpPr txBox="1"/>
          <p:nvPr/>
        </p:nvSpPr>
        <p:spPr>
          <a:xfrm>
            <a:off x="10399509" y="2745229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0943267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246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05889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503069" y="1103086"/>
            <a:ext cx="1921603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9103505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FloatingActionButton</a:t>
            </a: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2123005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503069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ED9D7FA-D213-0106-F1BC-89A3917F08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47677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6354901" y="2783898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BD20EAB-D66C-878D-7470-C3794471DBEC}"/>
              </a:ext>
            </a:extLst>
          </p:cNvPr>
          <p:cNvSpPr txBox="1"/>
          <p:nvPr/>
        </p:nvSpPr>
        <p:spPr>
          <a:xfrm>
            <a:off x="10399509" y="2745229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4383516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247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05889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503069" y="1103086"/>
            <a:ext cx="1921603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9103505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FloatingActionButton</a:t>
            </a: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2123005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503069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ED9D7FA-D213-0106-F1BC-89A3917F08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47677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6354901" y="2783898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BD20EAB-D66C-878D-7470-C3794471DBEC}"/>
              </a:ext>
            </a:extLst>
          </p:cNvPr>
          <p:cNvSpPr txBox="1"/>
          <p:nvPr/>
        </p:nvSpPr>
        <p:spPr>
          <a:xfrm>
            <a:off x="10399509" y="2745229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FBD9AD98-6D6A-ECBD-FA39-5F4FE7FA8021}"/>
              </a:ext>
            </a:extLst>
          </p:cNvPr>
          <p:cNvSpPr txBox="1"/>
          <p:nvPr/>
        </p:nvSpPr>
        <p:spPr>
          <a:xfrm>
            <a:off x="7238494" y="2495788"/>
            <a:ext cx="308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here</a:t>
            </a:r>
            <a:r>
              <a:rPr lang="de-DE" dirty="0">
                <a:solidFill>
                  <a:schemeClr val="bg1"/>
                </a:solidFill>
              </a:rPr>
              <a:t> 👆</a:t>
            </a:r>
          </a:p>
        </p:txBody>
      </p:sp>
    </p:spTree>
    <p:extLst>
      <p:ext uri="{BB962C8B-B14F-4D97-AF65-F5344CB8AC3E}">
        <p14:creationId xmlns:p14="http://schemas.microsoft.com/office/powerpoint/2010/main" val="330780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248</a:t>
            </a:fld>
            <a:endParaRPr lang="en-US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_</a:t>
            </a:r>
            <a:r>
              <a:rPr lang="de-DE" sz="1600" dirty="0" err="1">
                <a:solidFill>
                  <a:schemeClr val="tx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05889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503069" y="1103086"/>
            <a:ext cx="1921603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9103505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FloatingActionButton</a:t>
            </a: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2123005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0625F91-1B7B-93C7-77B7-75754FFD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2"/>
          <a:stretch/>
        </p:blipFill>
        <p:spPr>
          <a:xfrm>
            <a:off x="659185" y="162357"/>
            <a:ext cx="3243448" cy="6462166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6472AF8D-4A0A-DB4E-406F-5F997EB801E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503069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ED9D7FA-D213-0106-F1BC-89A3917F08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547677" y="2340430"/>
            <a:ext cx="0" cy="5246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B624907-911C-9A93-AD95-E5112E786FA3}"/>
              </a:ext>
            </a:extLst>
          </p:cNvPr>
          <p:cNvSpPr txBox="1"/>
          <p:nvPr/>
        </p:nvSpPr>
        <p:spPr>
          <a:xfrm>
            <a:off x="6354901" y="2783898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BD20EAB-D66C-878D-7470-C3794471DBEC}"/>
              </a:ext>
            </a:extLst>
          </p:cNvPr>
          <p:cNvSpPr txBox="1"/>
          <p:nvPr/>
        </p:nvSpPr>
        <p:spPr>
          <a:xfrm>
            <a:off x="10399509" y="2745229"/>
            <a:ext cx="2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050516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3761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Comprehensive set of prebuilt UI components following Material Design &amp; Cupertino guidelines</a:t>
            </a:r>
          </a:p>
          <a:p>
            <a:r>
              <a:rPr lang="en-US" dirty="0"/>
              <a:t>AOT compiled to native code, ensuring faster startup and performance</a:t>
            </a:r>
          </a:p>
          <a:p>
            <a:r>
              <a:rPr lang="en-US" dirty="0"/>
              <a:t>Has a powerful graphics engine (</a:t>
            </a:r>
            <a:r>
              <a:rPr lang="en-US" dirty="0" err="1"/>
              <a:t>Skia</a:t>
            </a:r>
            <a:r>
              <a:rPr lang="en-US" dirty="0"/>
              <a:t>) that supports complex customizations and graphics (animations, …)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Core components, but for more complete UI, developers often rely on third-party libraries</a:t>
            </a:r>
          </a:p>
          <a:p>
            <a:r>
              <a:rPr lang="en-US" dirty="0"/>
              <a:t>Uses JavaScript, which is interpreted at runtime and therefore only close to native performance</a:t>
            </a:r>
          </a:p>
          <a:p>
            <a:r>
              <a:rPr lang="en-US" dirty="0"/>
              <a:t>While possible, achieving the same level of complexity as Flutter might require additional work &amp; third-party libraries</a:t>
            </a:r>
          </a:p>
        </p:txBody>
      </p:sp>
    </p:spTree>
    <p:extLst>
      <p:ext uri="{BB962C8B-B14F-4D97-AF65-F5344CB8AC3E}">
        <p14:creationId xmlns:p14="http://schemas.microsoft.com/office/powerpoint/2010/main" val="186496356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4C8E42B-63AB-D3F5-2C91-18EC516924C1}"/>
              </a:ext>
            </a:extLst>
          </p:cNvPr>
          <p:cNvSpPr/>
          <p:nvPr/>
        </p:nvSpPr>
        <p:spPr>
          <a:xfrm>
            <a:off x="-97535" y="-99391"/>
            <a:ext cx="1269372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Bildschirmaufnahme 2023-10-19 um 17.18.18">
            <a:hlinkClick r:id="" action="ppaction://media"/>
            <a:extLst>
              <a:ext uri="{FF2B5EF4-FFF2-40B4-BE49-F238E27FC236}">
                <a16:creationId xmlns:a16="http://schemas.microsoft.com/office/drawing/2014/main" id="{3E891BA1-5676-DA0B-60C0-16F1DA1A9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78928" y="336766"/>
            <a:ext cx="5823325" cy="62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8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MyHomePage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..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Banana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..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'Apple'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5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…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391468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ShoppingListViewState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4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_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 _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682986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_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96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items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ShoppingListItemTile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ValueKey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item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5332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C85C6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C85C6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(),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497715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85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'New item'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8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'New item'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67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A94946ED-05DC-568A-759E-308259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2"/>
          <a:stretch/>
        </p:blipFill>
        <p:spPr>
          <a:xfrm>
            <a:off x="73408" y="269939"/>
            <a:ext cx="3243448" cy="64621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ShoppingListView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'New item'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C814F3-A5A3-90A2-96FC-3043D856121D}"/>
              </a:ext>
            </a:extLst>
          </p:cNvPr>
          <p:cNvSpPr/>
          <p:nvPr/>
        </p:nvSpPr>
        <p:spPr>
          <a:xfrm>
            <a:off x="-41359" y="-99391"/>
            <a:ext cx="12637550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Simulator Screen Recording - iPhone 15 - 2023-10-19 at 17.27.49">
            <a:hlinkClick r:id="" action="ppaction://media"/>
            <a:extLst>
              <a:ext uri="{FF2B5EF4-FFF2-40B4-BE49-F238E27FC236}">
                <a16:creationId xmlns:a16="http://schemas.microsoft.com/office/drawing/2014/main" id="{21125897-FF6F-B8FE-D0A7-BE2509911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03421" y="197916"/>
            <a:ext cx="2978281" cy="6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5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Comprehensive set of prebuilt UI components following Material Design &amp; Cupertino guidelines</a:t>
            </a:r>
          </a:p>
          <a:p>
            <a:r>
              <a:rPr lang="en-US" dirty="0"/>
              <a:t>AOT compiled to native code, ensuring faster startup and performance</a:t>
            </a:r>
          </a:p>
          <a:p>
            <a:r>
              <a:rPr lang="en-US" dirty="0"/>
              <a:t>Has a powerful graphics engine (</a:t>
            </a:r>
            <a:r>
              <a:rPr lang="en-US" dirty="0" err="1"/>
              <a:t>Skia</a:t>
            </a:r>
            <a:r>
              <a:rPr lang="en-US" dirty="0"/>
              <a:t>) that supports complex customizations and graphics (animations, …)</a:t>
            </a:r>
          </a:p>
          <a:p>
            <a:r>
              <a:rPr lang="en-US" dirty="0"/>
              <a:t>Although younger, it has a rapidly growing community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Core components, but for more complete UI, developers often rely on third-party libraries</a:t>
            </a:r>
          </a:p>
          <a:p>
            <a:r>
              <a:rPr lang="en-US" dirty="0"/>
              <a:t>Uses JavaScript, which is interpreted at runtime and therefore only close to native performance</a:t>
            </a:r>
          </a:p>
          <a:p>
            <a:r>
              <a:rPr lang="en-US" dirty="0"/>
              <a:t>While possible, achieving the same level of complexity as Flutter might require additional work &amp; third-party libraries</a:t>
            </a:r>
          </a:p>
          <a:p>
            <a:r>
              <a:rPr lang="en-US" dirty="0"/>
              <a:t>Established community with a vast number of libraries</a:t>
            </a:r>
          </a:p>
        </p:txBody>
      </p:sp>
    </p:spTree>
    <p:extLst>
      <p:ext uri="{BB962C8B-B14F-4D97-AF65-F5344CB8AC3E}">
        <p14:creationId xmlns:p14="http://schemas.microsoft.com/office/powerpoint/2010/main" val="210180182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Creating a new page to add items</a:t>
            </a:r>
          </a:p>
        </p:txBody>
      </p:sp>
    </p:spTree>
    <p:extLst>
      <p:ext uri="{BB962C8B-B14F-4D97-AF65-F5344CB8AC3E}">
        <p14:creationId xmlns:p14="http://schemas.microsoft.com/office/powerpoint/2010/main" val="160040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79"/>
            <a:ext cx="7806842" cy="3256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7806842" cy="15219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Creating a new page to add items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DA448DF6-C171-1B28-FC91-D7239532A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9052902" y="496956"/>
            <a:ext cx="2853158" cy="5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Breaking down the design</a:t>
            </a:r>
          </a:p>
        </p:txBody>
      </p:sp>
    </p:spTree>
    <p:extLst>
      <p:ext uri="{BB962C8B-B14F-4D97-AF65-F5344CB8AC3E}">
        <p14:creationId xmlns:p14="http://schemas.microsoft.com/office/powerpoint/2010/main" val="4277982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9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0174" y="1106557"/>
            <a:ext cx="2445026" cy="3511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0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1530626"/>
            <a:ext cx="2445026" cy="4240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79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1962316"/>
            <a:ext cx="2445026" cy="4240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1504121"/>
            <a:ext cx="2445026" cy="88789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0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1504121"/>
            <a:ext cx="2445026" cy="39160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41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91923ED9-4F3E-32E4-97AA-914812479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/>
          <a:stretch/>
        </p:blipFill>
        <p:spPr>
          <a:xfrm>
            <a:off x="4669421" y="619539"/>
            <a:ext cx="2853158" cy="561892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FF71AB1-5D5D-006C-DE0B-E5AD2BA58646}"/>
              </a:ext>
            </a:extLst>
          </p:cNvPr>
          <p:cNvSpPr/>
          <p:nvPr/>
        </p:nvSpPr>
        <p:spPr>
          <a:xfrm>
            <a:off x="4873487" y="5473147"/>
            <a:ext cx="2445026" cy="4240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2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2BD772B7-A574-B367-B44D-32EC3A7A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React Native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DB9835-2B51-A9FC-F281-C7908B41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 descr="Flutter vs React Native: Which Is Better for Cross-platform Chat Apps">
            <a:hlinkClick r:id="rId3"/>
            <a:extLst>
              <a:ext uri="{FF2B5EF4-FFF2-40B4-BE49-F238E27FC236}">
                <a16:creationId xmlns:a16="http://schemas.microsoft.com/office/drawing/2014/main" id="{D3C97C49-AA14-F03C-2C2F-D52677E80D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78" y="2587625"/>
            <a:ext cx="582827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27767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Implementing the design</a:t>
            </a:r>
          </a:p>
        </p:txBody>
      </p:sp>
    </p:spTree>
    <p:extLst>
      <p:ext uri="{BB962C8B-B14F-4D97-AF65-F5344CB8AC3E}">
        <p14:creationId xmlns:p14="http://schemas.microsoft.com/office/powerpoint/2010/main" val="35474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Handy, Elektronisches Gerät enthält.&#10;&#10;Automatisch generierte Beschreibung">
            <a:extLst>
              <a:ext uri="{FF2B5EF4-FFF2-40B4-BE49-F238E27FC236}">
                <a16:creationId xmlns:a16="http://schemas.microsoft.com/office/drawing/2014/main" id="{875E3E91-B979-174B-57DB-36D35DF16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0"/>
          <a:stretch/>
        </p:blipFill>
        <p:spPr>
          <a:xfrm>
            <a:off x="52554" y="271921"/>
            <a:ext cx="3243448" cy="64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487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r>
              <a:rPr lang="de-DE" sz="1600" dirty="0">
                <a:solidFill>
                  <a:srgbClr val="D4D4D4"/>
                </a:solidFill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inversePrimary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title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'Create 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new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 item'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8" name="Grafik 7" descr="Ein Bild, das Screenshot, Handy, Gerät, Multimedia enthält.&#10;&#10;Automatisch generierte Beschreibung">
            <a:extLst>
              <a:ext uri="{FF2B5EF4-FFF2-40B4-BE49-F238E27FC236}">
                <a16:creationId xmlns:a16="http://schemas.microsoft.com/office/drawing/2014/main" id="{71226626-F7EA-91EF-5564-47AFC1D23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3"/>
          <a:stretch/>
        </p:blipFill>
        <p:spPr>
          <a:xfrm>
            <a:off x="45794" y="254987"/>
            <a:ext cx="3243448" cy="64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5414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Placeholder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8" name="Grafik 7" descr="Ein Bild, das Screenshot, Handy, Gerät, Multimedia enthält.&#10;&#10;Automatisch generierte Beschreibung">
            <a:extLst>
              <a:ext uri="{FF2B5EF4-FFF2-40B4-BE49-F238E27FC236}">
                <a16:creationId xmlns:a16="http://schemas.microsoft.com/office/drawing/2014/main" id="{71226626-F7EA-91EF-5564-47AFC1D23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3"/>
          <a:stretch/>
        </p:blipFill>
        <p:spPr>
          <a:xfrm>
            <a:off x="45794" y="254987"/>
            <a:ext cx="3243448" cy="64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8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8" name="Grafik 7" descr="Ein Bild, das Screenshot, Handy, Gerät, Multimedia enthält.&#10;&#10;Automatisch generierte Beschreibung">
            <a:extLst>
              <a:ext uri="{FF2B5EF4-FFF2-40B4-BE49-F238E27FC236}">
                <a16:creationId xmlns:a16="http://schemas.microsoft.com/office/drawing/2014/main" id="{71226626-F7EA-91EF-5564-47AFC1D23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3"/>
          <a:stretch/>
        </p:blipFill>
        <p:spPr>
          <a:xfrm>
            <a:off x="45794" y="254987"/>
            <a:ext cx="3243448" cy="64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1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Handy, Multimedia enthält.&#10;&#10;Automatisch generierte Beschreibung">
            <a:extLst>
              <a:ext uri="{FF2B5EF4-FFF2-40B4-BE49-F238E27FC236}">
                <a16:creationId xmlns:a16="http://schemas.microsoft.com/office/drawing/2014/main" id="{73EAB656-E7C4-7EEE-72EC-2294E8595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1"/>
          <a:stretch/>
        </p:blipFill>
        <p:spPr>
          <a:xfrm>
            <a:off x="52260" y="269940"/>
            <a:ext cx="3243448" cy="64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displays its children in a vertical array.“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276</a:t>
            </a:fld>
            <a:endParaRPr lang="en-US" dirty="0"/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937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Row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displays its children in a horizontal array.“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277</a:t>
            </a:fld>
            <a:endParaRPr lang="en-US" dirty="0"/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886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r>
              <a:rPr lang="de-DE" dirty="0"/>
              <a:t>/</a:t>
            </a:r>
            <a:r>
              <a:rPr lang="de-DE" dirty="0" err="1"/>
              <a:t>Row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831619" cy="359359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children: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widgets below this widget in the tree.“</a:t>
            </a: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mainAxisAlignment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“How the children should be placed along the main axis.“</a:t>
            </a: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mainAxisSize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“How much space should be occupied in the main axis.“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crossAxisAlignment</a:t>
            </a:r>
            <a:r>
              <a:rPr lang="en-US" dirty="0"/>
              <a:t>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“How the children should be placed along the cross axis.“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278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Flutter Column and Row. Most common layout requirements are… | by  ApmnTechDev | Medium">
            <a:hlinkClick r:id="rId5"/>
            <a:extLst>
              <a:ext uri="{FF2B5EF4-FFF2-40B4-BE49-F238E27FC236}">
                <a16:creationId xmlns:a16="http://schemas.microsoft.com/office/drawing/2014/main" id="{3775A75D-EDD8-50BB-6731-E971BE22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10" y="2587752"/>
            <a:ext cx="4991295" cy="28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9444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1928D36-2008-9B99-89FD-B39D32A5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r>
              <a:rPr lang="de-DE" dirty="0"/>
              <a:t>/</a:t>
            </a:r>
            <a:r>
              <a:rPr lang="de-DE" dirty="0" err="1"/>
              <a:t>Row</a:t>
            </a:r>
            <a:r>
              <a:rPr lang="de-DE" dirty="0"/>
              <a:t> vs. </a:t>
            </a:r>
            <a:r>
              <a:rPr lang="de-DE" dirty="0" err="1"/>
              <a:t>Flexbox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ED2F5A-8DBE-A625-D1D8-BD30A297C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mainAxisAlignment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A8D4DBB-F0BB-459A-22C0-D2E13B14D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end</a:t>
            </a:r>
          </a:p>
          <a:p>
            <a:r>
              <a:rPr lang="de-DE" dirty="0" err="1"/>
              <a:t>center</a:t>
            </a:r>
            <a:endParaRPr lang="de-DE" dirty="0"/>
          </a:p>
          <a:p>
            <a:r>
              <a:rPr lang="de-DE" dirty="0" err="1"/>
              <a:t>spaceBetween</a:t>
            </a:r>
            <a:endParaRPr lang="de-DE" dirty="0"/>
          </a:p>
          <a:p>
            <a:r>
              <a:rPr lang="de-DE" dirty="0" err="1"/>
              <a:t>spaceAround</a:t>
            </a:r>
            <a:endParaRPr lang="de-DE" dirty="0"/>
          </a:p>
          <a:p>
            <a:r>
              <a:rPr lang="de-DE" dirty="0" err="1"/>
              <a:t>spaceEvenly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A761B4-3B6C-4BC8-6FCC-5CB21C1A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justify</a:t>
            </a:r>
            <a:r>
              <a:rPr lang="de-DE" dirty="0"/>
              <a:t>-content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2AFC6B0-74CD-40BB-E823-E7378FD1C1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end</a:t>
            </a:r>
          </a:p>
          <a:p>
            <a:r>
              <a:rPr lang="de-DE" dirty="0" err="1"/>
              <a:t>center</a:t>
            </a:r>
            <a:endParaRPr lang="de-DE" dirty="0"/>
          </a:p>
          <a:p>
            <a:r>
              <a:rPr lang="de-DE" dirty="0" err="1"/>
              <a:t>space-between</a:t>
            </a:r>
            <a:endParaRPr lang="de-DE" dirty="0"/>
          </a:p>
          <a:p>
            <a:r>
              <a:rPr lang="de-DE" dirty="0" err="1"/>
              <a:t>space-around</a:t>
            </a:r>
            <a:endParaRPr lang="de-DE" dirty="0"/>
          </a:p>
          <a:p>
            <a:r>
              <a:rPr lang="de-DE" dirty="0" err="1"/>
              <a:t>space-evenly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828908-B13A-BBE3-5FF3-1A333273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6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Flutter compared to native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137680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1928D36-2008-9B99-89FD-B39D32A5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r>
              <a:rPr lang="de-DE" dirty="0"/>
              <a:t>/</a:t>
            </a:r>
            <a:r>
              <a:rPr lang="de-DE" dirty="0" err="1"/>
              <a:t>Row</a:t>
            </a:r>
            <a:r>
              <a:rPr lang="de-DE" dirty="0"/>
              <a:t> vs. </a:t>
            </a:r>
            <a:r>
              <a:rPr lang="de-DE" dirty="0" err="1"/>
              <a:t>Flexbox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ED2F5A-8DBE-A625-D1D8-BD30A297C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crossAxisAlignment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A8D4DBB-F0BB-459A-22C0-D2E13B14D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end</a:t>
            </a:r>
          </a:p>
          <a:p>
            <a:r>
              <a:rPr lang="de-DE" dirty="0" err="1"/>
              <a:t>center</a:t>
            </a:r>
            <a:endParaRPr lang="de-DE" dirty="0"/>
          </a:p>
          <a:p>
            <a:r>
              <a:rPr lang="de-DE" dirty="0"/>
              <a:t>stretch</a:t>
            </a:r>
          </a:p>
          <a:p>
            <a:r>
              <a:rPr lang="de-DE" dirty="0" err="1"/>
              <a:t>baseline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A761B4-3B6C-4BC8-6FCC-5CB21C1A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align</a:t>
            </a:r>
            <a:r>
              <a:rPr lang="de-DE" dirty="0"/>
              <a:t>-items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2AFC6B0-74CD-40BB-E823-E7378FD1C1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start</a:t>
            </a:r>
            <a:endParaRPr lang="de-DE" dirty="0"/>
          </a:p>
          <a:p>
            <a:r>
              <a:rPr lang="de-DE" dirty="0"/>
              <a:t>end</a:t>
            </a:r>
          </a:p>
          <a:p>
            <a:r>
              <a:rPr lang="de-DE" dirty="0" err="1"/>
              <a:t>center</a:t>
            </a:r>
            <a:endParaRPr lang="de-DE" dirty="0"/>
          </a:p>
          <a:p>
            <a:r>
              <a:rPr lang="de-DE" dirty="0"/>
              <a:t>stretch</a:t>
            </a:r>
          </a:p>
          <a:p>
            <a:r>
              <a:rPr lang="de-DE" dirty="0" err="1"/>
              <a:t>baseline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828908-B13A-BBE3-5FF3-1A333273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223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1928D36-2008-9B99-89FD-B39D32A5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Column</a:t>
            </a:r>
            <a:r>
              <a:rPr lang="de-DE" dirty="0"/>
              <a:t>/</a:t>
            </a:r>
            <a:r>
              <a:rPr lang="de-DE" dirty="0" err="1"/>
              <a:t>Row</a:t>
            </a:r>
            <a:r>
              <a:rPr lang="de-DE" dirty="0"/>
              <a:t> vs. </a:t>
            </a:r>
            <a:r>
              <a:rPr lang="de-DE" dirty="0" err="1"/>
              <a:t>Flexbox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ED2F5A-8DBE-A625-D1D8-BD30A297C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Expanded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A8D4DBB-F0BB-459A-22C0-D2E13B14D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 widget that expands a child of Row, Column, or Flex so that the child fills the available space.“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A761B4-3B6C-4BC8-6FCC-5CB21C1A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flex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2AFC6B0-74CD-40BB-E823-E7378FD1C1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”flex CSS shorthand property sets how a flex item will grow or shrink to fit the space available in its flex container.“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828908-B13A-BBE3-5FF3-1A333273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5903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056C573-C190-4A8F-093F-49C3640F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D937162-0FCA-4F2F-88E5-F445242C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0F241D-5366-401D-DDF2-2C43C828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282</a:t>
            </a:fld>
            <a:endParaRPr lang="en-US" dirty="0"/>
          </a:p>
        </p:txBody>
      </p:sp>
      <p:pic>
        <p:nvPicPr>
          <p:cNvPr id="63490" name="Picture 2" descr="This results in a wide amber box, followed by a thin blue box, with a medium width amber box at the end.">
            <a:hlinkClick r:id="rId2"/>
            <a:extLst>
              <a:ext uri="{FF2B5EF4-FFF2-40B4-BE49-F238E27FC236}">
                <a16:creationId xmlns:a16="http://schemas.microsoft.com/office/drawing/2014/main" id="{833E96E7-857F-E37F-4ACE-739C1B796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458277"/>
            <a:ext cx="2335695" cy="4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This results in two thin blue boxes with a larger amber box in between.">
            <a:hlinkClick r:id="rId4"/>
            <a:extLst>
              <a:ext uri="{FF2B5EF4-FFF2-40B4-BE49-F238E27FC236}">
                <a16:creationId xmlns:a16="http://schemas.microsoft.com/office/drawing/2014/main" id="{5911F5FE-53B1-C968-FE85-873DBC96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609" y="2458277"/>
            <a:ext cx="2335695" cy="4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5328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Handy, Multimedia enthält.&#10;&#10;Automatisch generierte Beschreibung">
            <a:extLst>
              <a:ext uri="{FF2B5EF4-FFF2-40B4-BE49-F238E27FC236}">
                <a16:creationId xmlns:a16="http://schemas.microsoft.com/office/drawing/2014/main" id="{73EAB656-E7C4-7EEE-72EC-2294E8595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1"/>
          <a:stretch/>
        </p:blipFill>
        <p:spPr>
          <a:xfrm>
            <a:off x="52260" y="269940"/>
            <a:ext cx="3243448" cy="64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496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7" name="Grafik 6" descr="Ein Bild, das Screenshot, Gerät, Handy, mobiles Gerät enthält.&#10;&#10;Automatisch generierte Beschreibung">
            <a:extLst>
              <a:ext uri="{FF2B5EF4-FFF2-40B4-BE49-F238E27FC236}">
                <a16:creationId xmlns:a16="http://schemas.microsoft.com/office/drawing/2014/main" id="{775B37A7-3C85-744A-4471-E9EEFE663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1"/>
          <a:stretch/>
        </p:blipFill>
        <p:spPr>
          <a:xfrm>
            <a:off x="64452" y="254987"/>
            <a:ext cx="3243448" cy="64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TextFormField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</a:t>
            </a:r>
            <a:r>
              <a:rPr lang="en-US" dirty="0" err="1"/>
              <a:t>FormField</a:t>
            </a:r>
            <a:r>
              <a:rPr lang="en-US" dirty="0"/>
              <a:t> that contains a </a:t>
            </a:r>
            <a:r>
              <a:rPr lang="en-US" dirty="0" err="1"/>
              <a:t>TextField</a:t>
            </a:r>
            <a:r>
              <a:rPr lang="en-US" dirty="0"/>
              <a:t>. This is a convenience widget that wraps a </a:t>
            </a:r>
            <a:r>
              <a:rPr lang="en-US" dirty="0" err="1"/>
              <a:t>TextField</a:t>
            </a:r>
            <a:r>
              <a:rPr lang="en-US" dirty="0"/>
              <a:t> widget in a </a:t>
            </a:r>
            <a:r>
              <a:rPr lang="en-US" dirty="0" err="1"/>
              <a:t>FormField</a:t>
            </a:r>
            <a:r>
              <a:rPr lang="en-US" dirty="0"/>
              <a:t>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285</a:t>
            </a:fld>
            <a:endParaRPr lang="en-US" dirty="0"/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8810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TextFormField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decoration: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decoration to show around the text field.“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controller: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“Controls the text being edited.“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validator: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“An optional method that validates the input. Returns an error string to display if the input is invalid, or null otherwise.“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286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03500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7" name="Grafik 6" descr="Ein Bild, das Screenshot, Gerät, Handy, mobiles Gerät enthält.&#10;&#10;Automatisch generierte Beschreibung">
            <a:extLst>
              <a:ext uri="{FF2B5EF4-FFF2-40B4-BE49-F238E27FC236}">
                <a16:creationId xmlns:a16="http://schemas.microsoft.com/office/drawing/2014/main" id="{775B37A7-3C85-744A-4471-E9EEFE663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1"/>
          <a:stretch/>
        </p:blipFill>
        <p:spPr>
          <a:xfrm>
            <a:off x="64452" y="254987"/>
            <a:ext cx="3243448" cy="64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564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2922E638-E7DB-FFBA-801E-86C71CF72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1"/>
          <a:stretch/>
        </p:blipFill>
        <p:spPr>
          <a:xfrm>
            <a:off x="52665" y="269939"/>
            <a:ext cx="3243448" cy="6403233"/>
          </a:xfrm>
          <a:prstGeom prst="rect">
            <a:avLst/>
          </a:prstGeom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6096000" y="3484807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give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TextField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label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7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Padding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insets its child by the given padding.“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289</a:t>
            </a:fld>
            <a:endParaRPr lang="en-US" dirty="0"/>
          </a:p>
        </p:txBody>
      </p:sp>
      <p:pic>
        <p:nvPicPr>
          <p:cNvPr id="3" name="Picture 6" descr="Flutter Tips | Code With Andrea">
            <a:extLst>
              <a:ext uri="{FF2B5EF4-FFF2-40B4-BE49-F238E27FC236}">
                <a16:creationId xmlns:a16="http://schemas.microsoft.com/office/drawing/2014/main" id="{7B17C3A8-42C1-0289-7FD1-44ACA715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07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Supports only one platform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4685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BF870E-1732-7754-0A84-8912EECD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Padding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D183BD-A513-93D2-29D5-587F3337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63553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child: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widget below this widget in the tree.“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padding: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“The amount of space by which to inset the child.“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all properties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DD00E-331A-22D3-1030-1F3C48E4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290</a:t>
            </a:fld>
            <a:endParaRPr lang="en-US" dirty="0"/>
          </a:p>
        </p:txBody>
      </p:sp>
      <p:pic>
        <p:nvPicPr>
          <p:cNvPr id="2" name="Picture 6" descr="Flutter Tips | Code With Andrea">
            <a:extLst>
              <a:ext uri="{FF2B5EF4-FFF2-40B4-BE49-F238E27FC236}">
                <a16:creationId xmlns:a16="http://schemas.microsoft.com/office/drawing/2014/main" id="{C23DAEFD-AA88-DC84-9900-02BFC263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0" y="488558"/>
            <a:ext cx="1247476" cy="12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03714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Understanding </a:t>
            </a:r>
            <a:r>
              <a:rPr lang="en-US" dirty="0" err="1"/>
              <a:t>EdgeInsets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9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BFF163-5524-69C2-C1FF-FD286B5A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EdgeInsets.all</a:t>
            </a:r>
            <a:endParaRPr lang="de-DE" dirty="0"/>
          </a:p>
        </p:txBody>
      </p:sp>
      <p:pic>
        <p:nvPicPr>
          <p:cNvPr id="18" name="Inhaltsplatzhalter 17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1500B15B-0267-A6F1-E5C7-1D843E343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20" y="2527990"/>
            <a:ext cx="6239431" cy="3389106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6EF4C28-8D00-31C0-8EF1-E82638608D23}"/>
              </a:ext>
            </a:extLst>
          </p:cNvPr>
          <p:cNvSpPr/>
          <p:nvPr/>
        </p:nvSpPr>
        <p:spPr>
          <a:xfrm>
            <a:off x="9365155" y="3450396"/>
            <a:ext cx="1749287" cy="1749287"/>
          </a:xfrm>
          <a:prstGeom prst="rect">
            <a:avLst/>
          </a:prstGeom>
          <a:solidFill>
            <a:schemeClr val="tx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26564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BFF163-5524-69C2-C1FF-FD286B5A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EdgeInsets.symmetric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6EF4C28-8D00-31C0-8EF1-E82638608D23}"/>
              </a:ext>
            </a:extLst>
          </p:cNvPr>
          <p:cNvSpPr/>
          <p:nvPr/>
        </p:nvSpPr>
        <p:spPr>
          <a:xfrm>
            <a:off x="9365155" y="3450396"/>
            <a:ext cx="1749287" cy="1749287"/>
          </a:xfrm>
          <a:prstGeom prst="rect">
            <a:avLst/>
          </a:prstGeom>
          <a:solidFill>
            <a:schemeClr val="tx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Inhaltsplatzhalter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A8A1E381-4552-6D25-5D3B-8173247A8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527989"/>
            <a:ext cx="5166518" cy="3594100"/>
          </a:xfrm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9EC3261-A88F-CC73-05D0-AC7FED91ACC9}"/>
              </a:ext>
            </a:extLst>
          </p:cNvPr>
          <p:cNvCxnSpPr/>
          <p:nvPr/>
        </p:nvCxnSpPr>
        <p:spPr>
          <a:xfrm>
            <a:off x="9263270" y="3402496"/>
            <a:ext cx="0" cy="184680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853457B-4017-260C-D4D3-376239EB13C4}"/>
              </a:ext>
            </a:extLst>
          </p:cNvPr>
          <p:cNvCxnSpPr/>
          <p:nvPr/>
        </p:nvCxnSpPr>
        <p:spPr>
          <a:xfrm>
            <a:off x="11208954" y="3402496"/>
            <a:ext cx="0" cy="184680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1886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BFF163-5524-69C2-C1FF-FD286B5A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EdgeInsets.fromLTRB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6EF4C28-8D00-31C0-8EF1-E82638608D23}"/>
              </a:ext>
            </a:extLst>
          </p:cNvPr>
          <p:cNvSpPr/>
          <p:nvPr/>
        </p:nvSpPr>
        <p:spPr>
          <a:xfrm>
            <a:off x="9365155" y="3450396"/>
            <a:ext cx="1749287" cy="1749287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9EC3261-A88F-CC73-05D0-AC7FED91ACC9}"/>
              </a:ext>
            </a:extLst>
          </p:cNvPr>
          <p:cNvCxnSpPr/>
          <p:nvPr/>
        </p:nvCxnSpPr>
        <p:spPr>
          <a:xfrm>
            <a:off x="9309652" y="3402496"/>
            <a:ext cx="0" cy="184680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nhaltsplatzhalter 8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8F8E729F-357E-6329-9EE5-8C969CA0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527989"/>
            <a:ext cx="4315324" cy="3594100"/>
          </a:xfr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CAA35FE-D0AE-04EF-978B-0B12D86CC9D5}"/>
              </a:ext>
            </a:extLst>
          </p:cNvPr>
          <p:cNvCxnSpPr>
            <a:cxnSpLocks/>
          </p:cNvCxnSpPr>
          <p:nvPr/>
        </p:nvCxnSpPr>
        <p:spPr>
          <a:xfrm flipH="1">
            <a:off x="9245884" y="3356113"/>
            <a:ext cx="1868558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28EE0B7-911E-9311-5924-D050F14C35B1}"/>
              </a:ext>
            </a:extLst>
          </p:cNvPr>
          <p:cNvCxnSpPr>
            <a:cxnSpLocks/>
          </p:cNvCxnSpPr>
          <p:nvPr/>
        </p:nvCxnSpPr>
        <p:spPr>
          <a:xfrm flipV="1">
            <a:off x="11228832" y="3263347"/>
            <a:ext cx="0" cy="1985949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A4998E6A-E8C9-BE37-E2A7-B4C52BC16DB2}"/>
              </a:ext>
            </a:extLst>
          </p:cNvPr>
          <p:cNvCxnSpPr>
            <a:cxnSpLocks/>
          </p:cNvCxnSpPr>
          <p:nvPr/>
        </p:nvCxnSpPr>
        <p:spPr>
          <a:xfrm>
            <a:off x="9245884" y="5357190"/>
            <a:ext cx="2117855" cy="0"/>
          </a:xfrm>
          <a:prstGeom prst="line">
            <a:avLst/>
          </a:prstGeom>
          <a:ln w="317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00483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BFF163-5524-69C2-C1FF-FD286B5A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EdgeInsets.only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6EF4C28-8D00-31C0-8EF1-E82638608D23}"/>
              </a:ext>
            </a:extLst>
          </p:cNvPr>
          <p:cNvSpPr/>
          <p:nvPr/>
        </p:nvSpPr>
        <p:spPr>
          <a:xfrm>
            <a:off x="9365155" y="3450396"/>
            <a:ext cx="1749287" cy="1749287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9EC3261-A88F-CC73-05D0-AC7FED91ACC9}"/>
              </a:ext>
            </a:extLst>
          </p:cNvPr>
          <p:cNvCxnSpPr>
            <a:cxnSpLocks/>
          </p:cNvCxnSpPr>
          <p:nvPr/>
        </p:nvCxnSpPr>
        <p:spPr>
          <a:xfrm>
            <a:off x="9309652" y="3450396"/>
            <a:ext cx="0" cy="174928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3A3563E4-7244-DB4F-DB33-DB28670748CC}"/>
              </a:ext>
            </a:extLst>
          </p:cNvPr>
          <p:cNvSpPr txBox="1"/>
          <p:nvPr/>
        </p:nvSpPr>
        <p:spPr>
          <a:xfrm>
            <a:off x="11648661" y="5214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Inhaltsplatzhalter 5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0F813BCC-2892-14DA-9726-6C5CD6DEE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527989"/>
            <a:ext cx="8011847" cy="3594100"/>
          </a:xfrm>
        </p:spPr>
      </p:pic>
    </p:spTree>
    <p:extLst>
      <p:ext uri="{BB962C8B-B14F-4D97-AF65-F5344CB8AC3E}">
        <p14:creationId xmlns:p14="http://schemas.microsoft.com/office/powerpoint/2010/main" val="97477795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Gerät, Handy, Kommunikationsgerät enthält.&#10;&#10;Automatisch generierte Beschreibung">
            <a:extLst>
              <a:ext uri="{FF2B5EF4-FFF2-40B4-BE49-F238E27FC236}">
                <a16:creationId xmlns:a16="http://schemas.microsoft.com/office/drawing/2014/main" id="{2922E638-E7DB-FFBA-801E-86C71CF72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1"/>
          <a:stretch/>
        </p:blipFill>
        <p:spPr>
          <a:xfrm>
            <a:off x="52665" y="269939"/>
            <a:ext cx="3243448" cy="64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945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horizontal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Multimedia, Handy enthält.&#10;&#10;Automatisch generierte Beschreibung">
            <a:extLst>
              <a:ext uri="{FF2B5EF4-FFF2-40B4-BE49-F238E27FC236}">
                <a16:creationId xmlns:a16="http://schemas.microsoft.com/office/drawing/2014/main" id="{CF83F3CA-2831-8D0D-AE2C-691A5B4E70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5"/>
          <a:stretch/>
        </p:blipFill>
        <p:spPr>
          <a:xfrm>
            <a:off x="76239" y="205409"/>
            <a:ext cx="3243448" cy="64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horizontal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Gerät, Multimedia, Handy enthält.&#10;&#10;Automatisch generierte Beschreibung">
            <a:extLst>
              <a:ext uri="{FF2B5EF4-FFF2-40B4-BE49-F238E27FC236}">
                <a16:creationId xmlns:a16="http://schemas.microsoft.com/office/drawing/2014/main" id="{CF83F3CA-2831-8D0D-AE2C-691A5B4E7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5"/>
          <a:stretch/>
        </p:blipFill>
        <p:spPr>
          <a:xfrm>
            <a:off x="76239" y="205409"/>
            <a:ext cx="3243448" cy="643732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948029-3A5C-3906-C96C-ED4D253D865C}"/>
              </a:ext>
            </a:extLst>
          </p:cNvPr>
          <p:cNvSpPr/>
          <p:nvPr/>
        </p:nvSpPr>
        <p:spPr>
          <a:xfrm>
            <a:off x="-367748" y="-99391"/>
            <a:ext cx="1292749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Bildschirmaufnahme 2023-10-22 um 19.15.06">
            <a:hlinkClick r:id="" action="ppaction://media"/>
            <a:extLst>
              <a:ext uri="{FF2B5EF4-FFF2-40B4-BE49-F238E27FC236}">
                <a16:creationId xmlns:a16="http://schemas.microsoft.com/office/drawing/2014/main" id="{D93335F1-55A2-824B-E681-73A28EE891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15.15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50381" y="731606"/>
            <a:ext cx="6091237" cy="54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'Add'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Kommunikationsgerät, mobiles Gerät, Gerät enthält.&#10;&#10;Automatisch generierte Beschreibung">
            <a:extLst>
              <a:ext uri="{FF2B5EF4-FFF2-40B4-BE49-F238E27FC236}">
                <a16:creationId xmlns:a16="http://schemas.microsoft.com/office/drawing/2014/main" id="{241BE9EB-F1DF-24FF-49A1-5EC3A38A2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1"/>
          <a:stretch/>
        </p:blipFill>
        <p:spPr>
          <a:xfrm>
            <a:off x="61216" y="207496"/>
            <a:ext cx="3243448" cy="64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What even is Flutter?</a:t>
            </a:r>
          </a:p>
        </p:txBody>
      </p:sp>
    </p:spTree>
    <p:extLst>
      <p:ext uri="{BB962C8B-B14F-4D97-AF65-F5344CB8AC3E}">
        <p14:creationId xmlns:p14="http://schemas.microsoft.com/office/powerpoint/2010/main" val="372187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Consistent design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Supports only one platform</a:t>
            </a:r>
          </a:p>
          <a:p>
            <a:r>
              <a:rPr lang="en-US" dirty="0"/>
              <a:t>Design can vary between devices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9587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styleFrom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foregroundColor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onPrimary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minimumSize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Size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fromHeight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50.0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'Add'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fontSize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20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10" name="Grafik 9" descr="Ein Bild, das Screenshot, Handy, mobiles Gerät, Gerät enthält.&#10;&#10;Automatisch generierte Beschreibung">
            <a:extLst>
              <a:ext uri="{FF2B5EF4-FFF2-40B4-BE49-F238E27FC236}">
                <a16:creationId xmlns:a16="http://schemas.microsoft.com/office/drawing/2014/main" id="{FDEC7C44-E653-8BD4-0FE4-CB63C616B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1"/>
          <a:stretch/>
        </p:blipFill>
        <p:spPr>
          <a:xfrm>
            <a:off x="61216" y="195304"/>
            <a:ext cx="3243448" cy="64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914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...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...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...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4" name="Grafik 3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A6721DF5-37CA-9FB4-CBED-EB89AED08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77"/>
          <a:stretch/>
        </p:blipFill>
        <p:spPr>
          <a:xfrm>
            <a:off x="61216" y="254988"/>
            <a:ext cx="3243448" cy="63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130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264EC8F-6CBA-4D44-95D6-D5425802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SafeArea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E375425-38E2-2AD1-522E-18CA7DBC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widget that insets its child by sufficient padding to avoid intrusions by the operating system.“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A8E6C5-AE24-D8F4-3490-BCE018E2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5067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SafeArea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4703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Capturing input</a:t>
            </a:r>
          </a:p>
        </p:txBody>
      </p:sp>
    </p:spTree>
    <p:extLst>
      <p:ext uri="{BB962C8B-B14F-4D97-AF65-F5344CB8AC3E}">
        <p14:creationId xmlns:p14="http://schemas.microsoft.com/office/powerpoint/2010/main" val="1690320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264EC8F-6CBA-4D44-95D6-D5425802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E375425-38E2-2AD1-522E-18CA7DBC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viable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A8E6C5-AE24-D8F4-3490-BCE018E2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1136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264EC8F-6CBA-4D44-95D6-D5425802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E375425-38E2-2AD1-522E-18CA7DBC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viable </a:t>
            </a:r>
            <a:r>
              <a:rPr lang="de-DE" dirty="0" err="1"/>
              <a:t>approaches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state</a:t>
            </a:r>
            <a:r>
              <a:rPr lang="de-DE" dirty="0"/>
              <a:t> variable and </a:t>
            </a:r>
            <a:r>
              <a:rPr lang="de-DE" dirty="0" err="1"/>
              <a:t>setting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onChanged</a:t>
            </a:r>
            <a:r>
              <a:rPr lang="de-DE" dirty="0"/>
              <a:t> </a:t>
            </a:r>
            <a:r>
              <a:rPr lang="de-DE" dirty="0" err="1"/>
              <a:t>callback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TextFormField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TextEditingController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A8E6C5-AE24-D8F4-3490-BCE018E2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1573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4E299-A10C-05A6-A738-8B4E2E64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2F5EE6-C552-0CFB-6552-40633BFED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State variables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41AE558-DA86-2061-1136-6E88210E79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Rerenders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widget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TextField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928D6F2-233E-4E17-AC42-9F2566917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TextEditingController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FF46A47C-A71E-7708-0CD8-8CA108E5A1D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rerenders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TextField</a:t>
            </a:r>
            <a:endParaRPr lang="de-DE" dirty="0"/>
          </a:p>
          <a:p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disposing</a:t>
            </a:r>
            <a:r>
              <a:rPr lang="de-DE" dirty="0"/>
              <a:t> and </a:t>
            </a:r>
            <a:r>
              <a:rPr lang="de-DE" dirty="0" err="1"/>
              <a:t>initializing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65E88-1B63-FAAE-657F-30D14E59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4609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1257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4416312" y="2659122"/>
            <a:ext cx="632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👆 </a:t>
            </a:r>
            <a:r>
              <a:rPr lang="de-DE" dirty="0" err="1">
                <a:solidFill>
                  <a:schemeClr val="bg1"/>
                </a:solidFill>
              </a:rPr>
              <a:t>tells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compiler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_</a:t>
            </a:r>
            <a:r>
              <a:rPr lang="de-DE" dirty="0" err="1">
                <a:solidFill>
                  <a:schemeClr val="bg1"/>
                </a:solidFill>
              </a:rPr>
              <a:t>nameController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initialized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before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08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Consistent design</a:t>
            </a:r>
          </a:p>
          <a:p>
            <a:r>
              <a:rPr lang="en-US" dirty="0"/>
              <a:t>One codebase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Supports only one platform</a:t>
            </a:r>
          </a:p>
          <a:p>
            <a:r>
              <a:rPr lang="en-US" dirty="0"/>
              <a:t>Design can vary between devices</a:t>
            </a:r>
          </a:p>
          <a:p>
            <a:r>
              <a:rPr lang="en-US" dirty="0"/>
              <a:t>Two separate codebases</a:t>
            </a:r>
          </a:p>
        </p:txBody>
      </p:sp>
    </p:spTree>
    <p:extLst>
      <p:ext uri="{BB962C8B-B14F-4D97-AF65-F5344CB8AC3E}">
        <p14:creationId xmlns:p14="http://schemas.microsoft.com/office/powerpoint/2010/main" val="113398848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  <a:p>
            <a:endParaRPr lang="de-DE" dirty="0">
              <a:solidFill>
                <a:srgbClr val="54A857"/>
              </a:solidFill>
              <a:latin typeface="MonoLisa-Regular" pitchFamily="2" charset="77"/>
            </a:endParaRPr>
          </a:p>
          <a:p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initState</a:t>
            </a:r>
            <a:r>
              <a:rPr lang="en-US" dirty="0"/>
              <a:t>? – Lifecycle methods of a </a:t>
            </a:r>
            <a:r>
              <a:rPr lang="en-US" dirty="0" err="1"/>
              <a:t>StatefulWidget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7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317814"/>
            <a:ext cx="11026471" cy="1700784"/>
          </a:xfrm>
        </p:spPr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r>
              <a:rPr lang="de-DE" dirty="0"/>
              <a:t> (</a:t>
            </a:r>
            <a:r>
              <a:rPr lang="de-DE" dirty="0" err="1"/>
              <a:t>processed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/>
              <a:t>createState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true</a:t>
            </a: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initState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didChangeDependencies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build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didUpdateWidget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setState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deactivate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dispose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false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282097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317814"/>
            <a:ext cx="11026471" cy="1700784"/>
          </a:xfrm>
        </p:spPr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r>
              <a:rPr lang="de-DE" dirty="0"/>
              <a:t> (</a:t>
            </a:r>
            <a:r>
              <a:rPr lang="de-DE" dirty="0" err="1"/>
              <a:t>processed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createState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true</a:t>
            </a:r>
            <a:endParaRPr lang="de-DE" dirty="0"/>
          </a:p>
          <a:p>
            <a:pPr marL="514350" indent="-514350">
              <a:buAutoNum type="arabicPeriod"/>
            </a:pPr>
            <a:r>
              <a:rPr lang="de-DE" dirty="0" err="1"/>
              <a:t>initState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didChangeDependencies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build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didUpdateWidget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setState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deactivate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dispose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false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20016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CCF8-6794-7238-932F-408DDE3E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mounted</a:t>
            </a:r>
            <a:r>
              <a:rPr lang="de-DE" dirty="0"/>
              <a:t>=</a:t>
            </a:r>
            <a:r>
              <a:rPr lang="de-DE" dirty="0" err="1"/>
              <a:t>true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57D31-B118-75AD-1E8E-F84B43D3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Turns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buildContext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7E1CF1-CED2-798F-BA5C-C43CDDC4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8414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createState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mounted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true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de-DE" dirty="0" err="1"/>
              <a:t>initState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didChangeDependencies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build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didUpdateWidget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setState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deactivate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dispose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false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06939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CCF8-6794-7238-932F-408DDE3E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initState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57D31-B118-75AD-1E8E-F84B43D3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super.initState</a:t>
            </a:r>
            <a:r>
              <a:rPr lang="de-DE" dirty="0"/>
              <a:t>()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Initializing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relies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BuildContext</a:t>
            </a:r>
            <a:endParaRPr lang="de-DE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Initializing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rely</a:t>
            </a:r>
            <a:r>
              <a:rPr lang="de-DE" dirty="0"/>
              <a:t> on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Subscribing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7E1CF1-CED2-798F-BA5C-C43CDDC4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4849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createState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mounted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true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initState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didChangeDependencies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build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didUpdateWidget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setState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deactivate</a:t>
            </a:r>
            <a:r>
              <a:rPr lang="de-D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dispose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false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98108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CCF8-6794-7238-932F-408DDE3E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57D31-B118-75AD-1E8E-F84B43D3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Called</a:t>
            </a:r>
            <a:r>
              <a:rPr lang="de-DE" dirty="0"/>
              <a:t> 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render</a:t>
            </a:r>
            <a:r>
              <a:rPr lang="de-DE" dirty="0"/>
              <a:t> =&gt;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a </a:t>
            </a:r>
            <a:r>
              <a:rPr lang="de-DE" dirty="0" err="1"/>
              <a:t>widget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7E1CF1-CED2-798F-BA5C-C43CDDC4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5391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createState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mounted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true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initState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didChangeDependencies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build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didUpdateWidget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deactivate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dispose</a:t>
            </a:r>
            <a:r>
              <a:rPr lang="de-DE" dirty="0"/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false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16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237A8C-BFA0-E896-60A4-D02DEA5C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vs. Native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578669-594C-F0D2-8A8A-41EE0CB7F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EA8E2-66F0-B8D6-8267-B32821FBE6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Consistent design</a:t>
            </a:r>
          </a:p>
          <a:p>
            <a:r>
              <a:rPr lang="en-US" dirty="0"/>
              <a:t>One codebase</a:t>
            </a:r>
          </a:p>
          <a:p>
            <a:r>
              <a:rPr lang="en-US" dirty="0"/>
              <a:t>May require additional work for platform-specific features</a:t>
            </a:r>
          </a:p>
          <a:p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7B6150D-EC02-D960-1BD3-476C367F8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EA82693-9FFB-A571-7DC4-A3F79BC5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Supports only one platform</a:t>
            </a:r>
          </a:p>
          <a:p>
            <a:r>
              <a:rPr lang="en-US" dirty="0"/>
              <a:t>Design can vary between devices</a:t>
            </a:r>
          </a:p>
          <a:p>
            <a:r>
              <a:rPr lang="en-US" dirty="0"/>
              <a:t>Two separate codebases</a:t>
            </a:r>
          </a:p>
          <a:p>
            <a:r>
              <a:rPr lang="en-US" dirty="0"/>
              <a:t>Direct access to native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376157072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CCF8-6794-7238-932F-408DDE3E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dispose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57D31-B118-75AD-1E8E-F84B43D3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permantently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Needs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super.dispose</a:t>
            </a:r>
            <a:r>
              <a:rPr lang="de-DE" dirty="0"/>
              <a:t>() AFTER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else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Unsubscribing</a:t>
            </a:r>
            <a:endParaRPr lang="de-DE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Cancelling</a:t>
            </a:r>
            <a:r>
              <a:rPr lang="de-DE" dirty="0"/>
              <a:t> </a:t>
            </a:r>
            <a:r>
              <a:rPr lang="de-DE" dirty="0" err="1"/>
              <a:t>animations</a:t>
            </a:r>
            <a:endParaRPr lang="de-DE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de-DE" dirty="0"/>
              <a:t>Calling </a:t>
            </a:r>
            <a:r>
              <a:rPr lang="de-DE" dirty="0" err="1"/>
              <a:t>dispose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(e.g. </a:t>
            </a:r>
            <a:r>
              <a:rPr lang="de-DE" dirty="0" err="1"/>
              <a:t>TextEditingController</a:t>
            </a:r>
            <a:r>
              <a:rPr lang="de-DE" dirty="0"/>
              <a:t>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7E1CF1-CED2-798F-BA5C-C43CDDC4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580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A6C06F-FD37-DF5D-DF28-31200C83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Lifecycle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StatefulWidget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3CA338-E932-483A-3866-4E36951E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createState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mounted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true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initState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didChangeDependencies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build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didUpdateWidget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deactivate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dispose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514350" indent="-514350">
              <a:buAutoNum type="arabicPeriod"/>
            </a:pPr>
            <a:r>
              <a:rPr lang="de-DE" dirty="0" err="1"/>
              <a:t>mounted</a:t>
            </a:r>
            <a:r>
              <a:rPr lang="de-DE" dirty="0"/>
              <a:t> = </a:t>
            </a:r>
            <a:r>
              <a:rPr lang="de-DE" dirty="0" err="1"/>
              <a:t>false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227175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CCF8-6794-7238-932F-408DDE3E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mounted</a:t>
            </a:r>
            <a:r>
              <a:rPr lang="de-DE" dirty="0"/>
              <a:t>=</a:t>
            </a:r>
            <a:r>
              <a:rPr lang="de-DE" dirty="0" err="1"/>
              <a:t>false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57D31-B118-75AD-1E8E-F84B43D3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Turns 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remount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ERROR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setState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mounted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false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7E1CF1-CED2-798F-BA5C-C43CDDC4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752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Using our knowledge to properly handle the lifecycle of a </a:t>
            </a:r>
            <a:r>
              <a:rPr lang="en-US" dirty="0" err="1"/>
              <a:t>TextEditingController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42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  <a:p>
            <a:endParaRPr lang="de-DE" dirty="0">
              <a:solidFill>
                <a:srgbClr val="54A857"/>
              </a:solidFill>
              <a:latin typeface="MonoLisa-Regular" pitchFamily="2" charset="77"/>
            </a:endParaRPr>
          </a:p>
          <a:p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266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CreateNewItemFormState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CreateNewItemForm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late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initState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...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5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850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0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Adding validation</a:t>
            </a:r>
          </a:p>
        </p:txBody>
      </p:sp>
    </p:spTree>
    <p:extLst>
      <p:ext uri="{BB962C8B-B14F-4D97-AF65-F5344CB8AC3E}">
        <p14:creationId xmlns:p14="http://schemas.microsoft.com/office/powerpoint/2010/main" val="382739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8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284810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keyboardType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TextInputType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numberWithOptions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decimal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signed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validator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null 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||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value</a:t>
            </a:r>
            <a:r>
              <a:rPr lang="de-DE" sz="14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Please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enter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14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name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47A2ED"/>
                </a:solidFill>
                <a:effectLst/>
                <a:latin typeface="MonoLisa-Regular" pitchFamily="2" charset="77"/>
              </a:rPr>
              <a:t> null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labelText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D9069"/>
                </a:solidFill>
                <a:effectLst/>
                <a:latin typeface="MonoLisa-Regular" pitchFamily="2" charset="77"/>
              </a:rPr>
              <a:t>'Name'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endParaRPr lang="de-DE" sz="14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5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formKey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GlobalKey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FormState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Form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7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5844284" y="1349273"/>
            <a:ext cx="55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👆</a:t>
            </a:r>
            <a:r>
              <a:rPr lang="de-DE" dirty="0" err="1">
                <a:solidFill>
                  <a:schemeClr val="bg1"/>
                </a:solidFill>
              </a:rPr>
              <a:t>uniquely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identifies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form and </a:t>
            </a:r>
            <a:r>
              <a:rPr lang="de-DE" dirty="0" err="1">
                <a:solidFill>
                  <a:schemeClr val="bg1"/>
                </a:solidFill>
              </a:rPr>
              <a:t>allows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validation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9435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styleFrom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backgroundColor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foregroundColor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colorScheme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onPrimary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minimumSize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Size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fromHeight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50.0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'Add'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fontSize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20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112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1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Extracting input</a:t>
            </a:r>
          </a:p>
        </p:txBody>
      </p:sp>
    </p:spTree>
    <p:extLst>
      <p:ext uri="{BB962C8B-B14F-4D97-AF65-F5344CB8AC3E}">
        <p14:creationId xmlns:p14="http://schemas.microsoft.com/office/powerpoint/2010/main" val="623598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653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7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F7557BB-3F7A-234C-1FC3-94C5CB3020EC}"/>
              </a:ext>
            </a:extLst>
          </p:cNvPr>
          <p:cNvSpPr txBox="1"/>
          <p:nvPr/>
        </p:nvSpPr>
        <p:spPr>
          <a:xfrm>
            <a:off x="7768159" y="2310469"/>
            <a:ext cx="204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Elvis </a:t>
            </a:r>
            <a:r>
              <a:rPr lang="de-DE" dirty="0" err="1">
                <a:solidFill>
                  <a:schemeClr val="bg1"/>
                </a:solidFill>
              </a:rPr>
              <a:t>operator</a:t>
            </a:r>
            <a:r>
              <a:rPr lang="de-DE" dirty="0">
                <a:solidFill>
                  <a:schemeClr val="bg1"/>
                </a:solidFill>
              </a:rPr>
              <a:t> 👇</a:t>
            </a:r>
          </a:p>
        </p:txBody>
      </p:sp>
    </p:spTree>
    <p:extLst>
      <p:ext uri="{BB962C8B-B14F-4D97-AF65-F5344CB8AC3E}">
        <p14:creationId xmlns:p14="http://schemas.microsoft.com/office/powerpoint/2010/main" val="73962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8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Shopping list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Navigating to the new page</a:t>
            </a:r>
          </a:p>
        </p:txBody>
      </p:sp>
    </p:spTree>
    <p:extLst>
      <p:ext uri="{BB962C8B-B14F-4D97-AF65-F5344CB8AC3E}">
        <p14:creationId xmlns:p14="http://schemas.microsoft.com/office/powerpoint/2010/main" val="561847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Screenshot, Kreis, Farbigkeit, Grafiken enthält.&#10;&#10;Automatisch generierte Beschreibung">
            <a:extLst>
              <a:ext uri="{FF2B5EF4-FFF2-40B4-BE49-F238E27FC236}">
                <a16:creationId xmlns:a16="http://schemas.microsoft.com/office/drawing/2014/main" id="{C50CDC6D-B1EF-1F37-37D5-2CC6B29E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1" y="643467"/>
            <a:ext cx="417829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744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91BE97-ACC9-034C-ED29-47AE7FE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Navigators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4D88CB-99E8-92D7-05CF-39C66B587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Navigator 1.0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6FD3B63-3CA6-A128-0226-D5D83A2A4D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Imperative API</a:t>
            </a:r>
          </a:p>
          <a:p>
            <a:r>
              <a:rPr lang="de-DE" dirty="0"/>
              <a:t>Limited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usecases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483243-A9FD-5057-53D8-E25139978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Navigator 2.0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9D16A46-A9E1-34AE-71C9-B84D3F933D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/>
              <a:t>Declarative</a:t>
            </a:r>
            <a:r>
              <a:rPr lang="de-DE" dirty="0"/>
              <a:t> API</a:t>
            </a:r>
          </a:p>
          <a:p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 err="1"/>
              <a:t>Complex</a:t>
            </a:r>
            <a:endParaRPr lang="de-DE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via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like </a:t>
            </a:r>
            <a:r>
              <a:rPr lang="de-DE" dirty="0">
                <a:hlinkClick r:id="rId2"/>
              </a:rPr>
              <a:t>auto_route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go_router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30656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91BE97-ACC9-034C-ED29-47AE7FE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navigators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4D88CB-99E8-92D7-05CF-39C66B587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Navigator 1.0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6FD3B63-3CA6-A128-0226-D5D83A2A4D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Imperative API</a:t>
            </a:r>
          </a:p>
          <a:p>
            <a:r>
              <a:rPr lang="de-DE" dirty="0"/>
              <a:t>Limited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usecases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483243-A9FD-5057-53D8-E25139978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Navigator 2.0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9D16A46-A9E1-34AE-71C9-B84D3F933D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Declarative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API</a:t>
            </a:r>
          </a:p>
          <a:p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Full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control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Complex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Mostly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used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via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third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party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packages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like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auto_route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or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go_router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3289878" y="3244334"/>
            <a:ext cx="436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👈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will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use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simpler 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approach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0935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8774E3E-BEB2-8793-707C-5273B64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</p:txBody>
      </p:sp>
      <p:pic>
        <p:nvPicPr>
          <p:cNvPr id="7" name="Inhaltsplatzhalter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056BD6C-524C-15A2-1EAA-D33D88254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746651"/>
            <a:ext cx="7617346" cy="3594100"/>
          </a:xfrm>
        </p:spPr>
      </p:pic>
    </p:spTree>
    <p:extLst>
      <p:ext uri="{BB962C8B-B14F-4D97-AF65-F5344CB8AC3E}">
        <p14:creationId xmlns:p14="http://schemas.microsoft.com/office/powerpoint/2010/main" val="126012085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8774E3E-BEB2-8793-707C-5273B64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Popping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</p:txBody>
      </p:sp>
      <p:pic>
        <p:nvPicPr>
          <p:cNvPr id="6" name="Inhaltsplatzhalter 5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17846D71-A4ED-ABAE-6A82-8508709E1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2733399"/>
            <a:ext cx="5649766" cy="3594100"/>
          </a:xfrm>
        </p:spPr>
      </p:pic>
    </p:spTree>
    <p:extLst>
      <p:ext uri="{BB962C8B-B14F-4D97-AF65-F5344CB8AC3E}">
        <p14:creationId xmlns:p14="http://schemas.microsoft.com/office/powerpoint/2010/main" val="405203064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F71114-3240-F918-4D00-C4DBB26D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>
            <a:normAutofit/>
          </a:bodyPr>
          <a:lstStyle/>
          <a:p>
            <a:r>
              <a:rPr lang="de-DE" dirty="0"/>
              <a:t>Nice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CFF78-9CB8-1132-F2E4-8191587F6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Navigator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an </a:t>
            </a:r>
            <a:r>
              <a:rPr lang="de-DE" dirty="0" err="1">
                <a:solidFill>
                  <a:schemeClr val="bg1"/>
                </a:solidFill>
              </a:rPr>
              <a:t>InheritedWidget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anywhere</a:t>
            </a:r>
            <a:r>
              <a:rPr lang="de-DE" dirty="0">
                <a:solidFill>
                  <a:schemeClr val="bg1"/>
                </a:solidFill>
              </a:rPr>
              <a:t> in a </a:t>
            </a:r>
            <a:r>
              <a:rPr lang="de-DE" dirty="0" err="1">
                <a:solidFill>
                  <a:schemeClr val="bg1"/>
                </a:solidFill>
              </a:rPr>
              <a:t>MaterialApp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" name="Grafik 6" descr="Ein Bild, das Screenshot, Text, Schrift, Grafiken enthält.&#10;&#10;Automatisch generierte Beschreibung">
            <a:extLst>
              <a:ext uri="{FF2B5EF4-FFF2-40B4-BE49-F238E27FC236}">
                <a16:creationId xmlns:a16="http://schemas.microsoft.com/office/drawing/2014/main" id="{4283FDB7-B70D-8726-E83D-CD281132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22" y="2388984"/>
            <a:ext cx="4795019" cy="208003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D706D5-E498-C93C-1751-C65E08EB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27CE633F-9882-4A5C-83A2-1109D0C73261}" type="slidenum">
              <a:rPr lang="en-US" smtClean="0"/>
              <a:pPr algn="l">
                <a:spcAft>
                  <a:spcPts val="600"/>
                </a:spcAft>
              </a:pPr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8452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2069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ElevatedButton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style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_formKey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currentState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!.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validate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</a:p>
          <a:p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   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tryParse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quantityController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nameController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widget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pop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  <a:p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...,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6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addItem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CD9069"/>
                </a:solidFill>
                <a:effectLst/>
                <a:latin typeface="MonoLisa-Regular" pitchFamily="2" charset="77"/>
              </a:rPr>
              <a:t>'New item'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quantity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9066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2" y="971641"/>
            <a:ext cx="72139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>
                <a:solidFill>
                  <a:srgbClr val="E6E6AA"/>
                </a:solidFill>
                <a:effectLst/>
                <a:latin typeface="MonoLisa-Regular" pitchFamily="2" charset="77"/>
              </a:rPr>
              <a:t>push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MaterialPageRoute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1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1" y="971641"/>
            <a:ext cx="751238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>
                <a:solidFill>
                  <a:srgbClr val="E6E6AA"/>
                </a:solidFill>
                <a:effectLst/>
                <a:latin typeface="MonoLisa-Regular" pitchFamily="2" charset="77"/>
              </a:rPr>
              <a:t>push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MaterialPageRoute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mounted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// </a:t>
            </a:r>
            <a:r>
              <a:rPr lang="de-DE" sz="1600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rerender</a:t>
            </a:r>
            <a:b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202481A-4BB2-064E-E6D7-8F79070D5774}"/>
              </a:ext>
            </a:extLst>
          </p:cNvPr>
          <p:cNvSpPr txBox="1"/>
          <p:nvPr/>
        </p:nvSpPr>
        <p:spPr>
          <a:xfrm>
            <a:off x="6742070" y="3642619"/>
            <a:ext cx="436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👈 check </a:t>
            </a:r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widget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still </a:t>
            </a:r>
            <a:r>
              <a:rPr lang="de-DE" dirty="0" err="1">
                <a:solidFill>
                  <a:schemeClr val="bg1"/>
                </a:solidFill>
              </a:rPr>
              <a:t>mounted</a:t>
            </a:r>
            <a:r>
              <a:rPr lang="de-DE" dirty="0">
                <a:solidFill>
                  <a:schemeClr val="bg1"/>
                </a:solidFill>
              </a:rPr>
              <a:t> after an </a:t>
            </a:r>
            <a:r>
              <a:rPr lang="de-DE" dirty="0" err="1">
                <a:solidFill>
                  <a:schemeClr val="bg1"/>
                </a:solidFill>
              </a:rPr>
              <a:t>asynchronous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operation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06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1351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1" y="971641"/>
            <a:ext cx="751238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>
                <a:solidFill>
                  <a:srgbClr val="E6E6AA"/>
                </a:solidFill>
                <a:effectLst/>
                <a:latin typeface="MonoLisa-Regular" pitchFamily="2" charset="77"/>
              </a:rPr>
              <a:t>push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MaterialPageRoute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mounted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// </a:t>
            </a:r>
            <a:r>
              <a:rPr lang="de-DE" sz="1600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rerender</a:t>
            </a:r>
            <a:b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A9011D4-E0E1-9DE6-596F-BB188EF3F0EF}"/>
              </a:ext>
            </a:extLst>
          </p:cNvPr>
          <p:cNvSpPr/>
          <p:nvPr/>
        </p:nvSpPr>
        <p:spPr>
          <a:xfrm>
            <a:off x="-367748" y="-99391"/>
            <a:ext cx="1292749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Simulator Screen Recording - iPhone 15 - 2023-10-19 at 18.19.03">
            <a:hlinkClick r:id="" action="ppaction://media"/>
            <a:extLst>
              <a:ext uri="{FF2B5EF4-FFF2-40B4-BE49-F238E27FC236}">
                <a16:creationId xmlns:a16="http://schemas.microsoft.com/office/drawing/2014/main" id="{6B705F45-DCF8-A7C7-E858-3F4B0E345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00030" y="202617"/>
            <a:ext cx="2973947" cy="64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362235-C8CD-8D0F-0E66-2982E636B09C}"/>
              </a:ext>
            </a:extLst>
          </p:cNvPr>
          <p:cNvGrpSpPr/>
          <p:nvPr/>
        </p:nvGrpSpPr>
        <p:grpSpPr>
          <a:xfrm>
            <a:off x="3319687" y="716653"/>
            <a:ext cx="8228845" cy="5424693"/>
            <a:chOff x="1645920" y="1119293"/>
            <a:chExt cx="9286240" cy="4619413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B6B531F-A409-AD01-6D47-4167F6C758DD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F8E6FDA-6749-7D76-C824-4A3BDA61B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39E85B2-6B8B-AF04-4A4A-8F2B9D00CD3B}"/>
              </a:ext>
            </a:extLst>
          </p:cNvPr>
          <p:cNvSpPr txBox="1"/>
          <p:nvPr/>
        </p:nvSpPr>
        <p:spPr>
          <a:xfrm>
            <a:off x="643467" y="254988"/>
            <a:ext cx="494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lib</a:t>
            </a:r>
            <a:r>
              <a:rPr lang="de-DE" sz="2400" dirty="0">
                <a:solidFill>
                  <a:schemeClr val="bg1"/>
                </a:solidFill>
              </a:rPr>
              <a:t>/</a:t>
            </a:r>
            <a:r>
              <a:rPr lang="de-DE" sz="2400" dirty="0" err="1">
                <a:solidFill>
                  <a:schemeClr val="bg1"/>
                </a:solidFill>
              </a:rPr>
              <a:t>main.dart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3AFD7-9174-F8D5-2995-D351B0FC857C}"/>
              </a:ext>
            </a:extLst>
          </p:cNvPr>
          <p:cNvSpPr txBox="1"/>
          <p:nvPr/>
        </p:nvSpPr>
        <p:spPr>
          <a:xfrm>
            <a:off x="5890591" y="132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E6B7BD-4962-287D-E35E-FA94E3630694}"/>
              </a:ext>
            </a:extLst>
          </p:cNvPr>
          <p:cNvSpPr txBox="1"/>
          <p:nvPr/>
        </p:nvSpPr>
        <p:spPr>
          <a:xfrm>
            <a:off x="4605130" y="-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C0B902D-60A7-49C3-26CF-BCEA67D8DC1F}"/>
              </a:ext>
            </a:extLst>
          </p:cNvPr>
          <p:cNvSpPr txBox="1"/>
          <p:nvPr/>
        </p:nvSpPr>
        <p:spPr>
          <a:xfrm>
            <a:off x="12596191" y="327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3B14D3-D46E-9E49-6532-0B62748D00CA}"/>
              </a:ext>
            </a:extLst>
          </p:cNvPr>
          <p:cNvSpPr txBox="1"/>
          <p:nvPr/>
        </p:nvSpPr>
        <p:spPr>
          <a:xfrm>
            <a:off x="4161181" y="971641"/>
            <a:ext cx="7512383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FloatingActionButton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Navigator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of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>
                <a:solidFill>
                  <a:srgbClr val="E6E6AA"/>
                </a:solidFill>
                <a:effectLst/>
                <a:latin typeface="MonoLisa-Regular" pitchFamily="2" charset="77"/>
              </a:rPr>
              <a:t>push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MaterialPageRoute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CreateNewShoppingListItemPage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shoppingList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mounted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 {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// </a:t>
            </a:r>
            <a:r>
              <a:rPr lang="de-DE" sz="1600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rerender</a:t>
            </a:r>
            <a:b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9985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47CCB1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Icons</a:t>
            </a:r>
            <a:r>
              <a:rPr lang="de-DE" sz="1600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FFC66D"/>
                </a:solidFill>
                <a:effectLst/>
                <a:latin typeface="MonoLisa-Regular" pitchFamily="2" charset="77"/>
              </a:rPr>
              <a:t>add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endParaRPr lang="de-DE" sz="1600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6" name="Grafik 5" descr="Ein Bild, das Screenshot, Handy,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BC144CE3-3423-853C-E3D5-FF6850C5ED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18"/>
          <a:stretch/>
        </p:blipFill>
        <p:spPr>
          <a:xfrm>
            <a:off x="52554" y="230372"/>
            <a:ext cx="3243448" cy="639725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A9011D4-E0E1-9DE6-596F-BB188EF3F0EF}"/>
              </a:ext>
            </a:extLst>
          </p:cNvPr>
          <p:cNvSpPr/>
          <p:nvPr/>
        </p:nvSpPr>
        <p:spPr>
          <a:xfrm>
            <a:off x="-367748" y="-99391"/>
            <a:ext cx="12927496" cy="705678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Simulator Screen Recording - iPhone 15 - 2023-10-19 at 18.19.03">
            <a:hlinkClick r:id="" action="ppaction://media"/>
            <a:extLst>
              <a:ext uri="{FF2B5EF4-FFF2-40B4-BE49-F238E27FC236}">
                <a16:creationId xmlns:a16="http://schemas.microsoft.com/office/drawing/2014/main" id="{6B705F45-DCF8-A7C7-E858-3F4B0E345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06465" y="202617"/>
            <a:ext cx="2973947" cy="6452763"/>
          </a:xfrm>
          <a:prstGeom prst="rect">
            <a:avLst/>
          </a:prstGeom>
        </p:spPr>
      </p:pic>
      <p:pic>
        <p:nvPicPr>
          <p:cNvPr id="27652" name="Picture 4" descr="Obama giving himself an award. (5120x2880px) : r/MemeRestoration">
            <a:hlinkClick r:id="rId8"/>
            <a:extLst>
              <a:ext uri="{FF2B5EF4-FFF2-40B4-BE49-F238E27FC236}">
                <a16:creationId xmlns:a16="http://schemas.microsoft.com/office/drawing/2014/main" id="{C406E3F0-CC9A-D170-8C79-EA987301F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9095"/>
          <a:stretch/>
        </p:blipFill>
        <p:spPr bwMode="auto">
          <a:xfrm>
            <a:off x="6745355" y="1910686"/>
            <a:ext cx="4386471" cy="309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7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Advanced state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218575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3104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419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7199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5056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5262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02995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7" name="Gekrümmte Verbindung 6">
            <a:extLst>
              <a:ext uri="{FF2B5EF4-FFF2-40B4-BE49-F238E27FC236}">
                <a16:creationId xmlns:a16="http://schemas.microsoft.com/office/drawing/2014/main" id="{D782170C-3129-B088-48AF-61570ECE4DAE}"/>
              </a:ext>
            </a:extLst>
          </p:cNvPr>
          <p:cNvCxnSpPr>
            <a:cxnSpLocks/>
          </p:cNvCxnSpPr>
          <p:nvPr/>
        </p:nvCxnSpPr>
        <p:spPr>
          <a:xfrm rot="5400000" flipV="1">
            <a:off x="7087536" y="1032930"/>
            <a:ext cx="1558731" cy="3753837"/>
          </a:xfrm>
          <a:prstGeom prst="curvedConnector2">
            <a:avLst/>
          </a:prstGeom>
          <a:ln w="25400" cap="flat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93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Root Widget</a:t>
            </a:r>
          </a:p>
        </p:txBody>
      </p:sp>
    </p:spTree>
    <p:extLst>
      <p:ext uri="{BB962C8B-B14F-4D97-AF65-F5344CB8AC3E}">
        <p14:creationId xmlns:p14="http://schemas.microsoft.com/office/powerpoint/2010/main" val="304848632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Advanced state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The idea</a:t>
            </a:r>
          </a:p>
        </p:txBody>
      </p:sp>
    </p:spTree>
    <p:extLst>
      <p:ext uri="{BB962C8B-B14F-4D97-AF65-F5344CB8AC3E}">
        <p14:creationId xmlns:p14="http://schemas.microsoft.com/office/powerpoint/2010/main" val="438093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81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8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811" y="1318533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94" y="2355987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66" y="2131333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64" y="2355987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82" y="2131333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59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819" y="3168787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86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46" y="3168787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72" y="3689214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66" y="3168787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65" y="3167937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907" y="3946306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7280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79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6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790" y="2550985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73" y="3588439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45" y="3363785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43" y="3588439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61" y="3363785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38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798" y="4401239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65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25" y="4401239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51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45" y="4401239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44" y="4400389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886" y="5178758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22969CC-7C66-CEBB-4CF8-CF94C0DFD14B}"/>
              </a:ext>
            </a:extLst>
          </p:cNvPr>
          <p:cNvSpPr/>
          <p:nvPr/>
        </p:nvSpPr>
        <p:spPr>
          <a:xfrm>
            <a:off x="4545790" y="1314126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SomeWidget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2E5074C-528B-F805-9B8B-BFA5D4F82874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flipV="1">
            <a:off x="5989962" y="2126926"/>
            <a:ext cx="0" cy="4240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4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79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6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790" y="2550985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73" y="3588439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45" y="3363785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43" y="3588439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61" y="3363785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38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798" y="4401239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65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25" y="4401239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51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45" y="4401239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44" y="4400389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886" y="5178758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22969CC-7C66-CEBB-4CF8-CF94C0DFD14B}"/>
              </a:ext>
            </a:extLst>
          </p:cNvPr>
          <p:cNvSpPr/>
          <p:nvPr/>
        </p:nvSpPr>
        <p:spPr>
          <a:xfrm>
            <a:off x="4545790" y="1314126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SomeWidget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2E5074C-528B-F805-9B8B-BFA5D4F82874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flipV="1">
            <a:off x="5989962" y="2126926"/>
            <a:ext cx="0" cy="4240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844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09CDAE4-87AF-B7D2-3AAE-1D5E60856403}"/>
              </a:ext>
            </a:extLst>
          </p:cNvPr>
          <p:cNvSpPr/>
          <p:nvPr/>
        </p:nvSpPr>
        <p:spPr>
          <a:xfrm>
            <a:off x="4545791" y="58750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MyApp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97C8197-5181-D8BF-7AE6-18A1549E6FD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989962" y="871550"/>
            <a:ext cx="1" cy="446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4A7910D-2C13-1F96-5A08-B42E9E5A4BF2}"/>
              </a:ext>
            </a:extLst>
          </p:cNvPr>
          <p:cNvSpPr/>
          <p:nvPr/>
        </p:nvSpPr>
        <p:spPr>
          <a:xfrm>
            <a:off x="4545790" y="2550985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MyHomePage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6160AE9-92A2-B85E-32AF-A55BB486CFEF}"/>
              </a:ext>
            </a:extLst>
          </p:cNvPr>
          <p:cNvSpPr/>
          <p:nvPr/>
        </p:nvSpPr>
        <p:spPr>
          <a:xfrm>
            <a:off x="1391773" y="3588439"/>
            <a:ext cx="2888343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ShoppingListView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102F807-83A1-5115-37BE-D02D7A6D1A24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2835945" y="3363785"/>
            <a:ext cx="315401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5FA36B14-8AAF-E8C1-C1D4-7C50CF3C4FB5}"/>
              </a:ext>
            </a:extLst>
          </p:cNvPr>
          <p:cNvSpPr/>
          <p:nvPr/>
        </p:nvSpPr>
        <p:spPr>
          <a:xfrm>
            <a:off x="7911843" y="3588439"/>
            <a:ext cx="366390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CreateNewShoppingListItemPage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DE857D0-5357-2C27-EB58-F9A6DD7EC40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989961" y="3363785"/>
            <a:ext cx="3753837" cy="2246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750B6E16-35C3-2AD2-A47C-5FF101F1B3E0}"/>
              </a:ext>
            </a:extLst>
          </p:cNvPr>
          <p:cNvSpPr/>
          <p:nvPr/>
        </p:nvSpPr>
        <p:spPr>
          <a:xfrm>
            <a:off x="8342538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CreateNewItemForm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93947EB-B63E-439D-4430-0F8C6E5B07AB}"/>
              </a:ext>
            </a:extLst>
          </p:cNvPr>
          <p:cNvCxnSpPr>
            <a:cxnSpLocks/>
            <a:stCxn id="31" idx="0"/>
            <a:endCxn id="24" idx="2"/>
          </p:cNvCxnSpPr>
          <p:nvPr/>
        </p:nvCxnSpPr>
        <p:spPr>
          <a:xfrm flipV="1">
            <a:off x="9743798" y="4401239"/>
            <a:ext cx="0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DA734E-2E75-10D1-6A60-AE6125D26F3D}"/>
              </a:ext>
            </a:extLst>
          </p:cNvPr>
          <p:cNvSpPr/>
          <p:nvPr/>
        </p:nvSpPr>
        <p:spPr>
          <a:xfrm>
            <a:off x="387765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36FD51ED-A931-260B-A326-87375702E8F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789025" y="4401239"/>
            <a:ext cx="1046920" cy="518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7CF30D7E-9559-A28E-04AF-C6B1FAF0C38E}"/>
              </a:ext>
            </a:extLst>
          </p:cNvPr>
          <p:cNvSpPr/>
          <p:nvPr/>
        </p:nvSpPr>
        <p:spPr>
          <a:xfrm>
            <a:off x="4383451" y="4921666"/>
            <a:ext cx="2802519" cy="8128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ShoppingListItemTile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F8AE57F9-D7BD-E864-1A74-A01439FD30F5}"/>
              </a:ext>
            </a:extLst>
          </p:cNvPr>
          <p:cNvCxnSpPr>
            <a:cxnSpLocks/>
            <a:stCxn id="40" idx="0"/>
            <a:endCxn id="19" idx="2"/>
          </p:cNvCxnSpPr>
          <p:nvPr/>
        </p:nvCxnSpPr>
        <p:spPr>
          <a:xfrm flipH="1" flipV="1">
            <a:off x="2835945" y="4401239"/>
            <a:ext cx="2948766" cy="5204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B0268CC2-830B-1BC4-3856-22DCC2BCA6DE}"/>
              </a:ext>
            </a:extLst>
          </p:cNvPr>
          <p:cNvCxnSpPr>
            <a:cxnSpLocks/>
          </p:cNvCxnSpPr>
          <p:nvPr/>
        </p:nvCxnSpPr>
        <p:spPr>
          <a:xfrm flipH="1" flipV="1">
            <a:off x="2835944" y="4400389"/>
            <a:ext cx="862728" cy="781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8AFB39-7B53-5DD2-C08B-A9916D1A436E}"/>
              </a:ext>
            </a:extLst>
          </p:cNvPr>
          <p:cNvSpPr txBox="1"/>
          <p:nvPr/>
        </p:nvSpPr>
        <p:spPr>
          <a:xfrm>
            <a:off x="3552886" y="5178758"/>
            <a:ext cx="32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22969CC-7C66-CEBB-4CF8-CF94C0DFD14B}"/>
              </a:ext>
            </a:extLst>
          </p:cNvPr>
          <p:cNvSpPr/>
          <p:nvPr/>
        </p:nvSpPr>
        <p:spPr>
          <a:xfrm>
            <a:off x="4545790" y="1314126"/>
            <a:ext cx="2888343" cy="8128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SomeWidget</a:t>
            </a:r>
            <a:endParaRPr lang="de-DE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</a:rPr>
              <a:t>shoppingList</a:t>
            </a:r>
            <a:endParaRPr lang="de-DE" sz="1600" dirty="0">
              <a:solidFill>
                <a:schemeClr val="bg1"/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2E5074C-528B-F805-9B8B-BFA5D4F82874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flipV="1">
            <a:off x="5989962" y="2126926"/>
            <a:ext cx="0" cy="4240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2079D7C-4BA5-2D0E-3BED-6E1B024EA544}"/>
              </a:ext>
            </a:extLst>
          </p:cNvPr>
          <p:cNvCxnSpPr/>
          <p:nvPr/>
        </p:nvCxnSpPr>
        <p:spPr>
          <a:xfrm flipH="1" flipV="1">
            <a:off x="5989961" y="2126926"/>
            <a:ext cx="2352577" cy="32004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0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Advanced state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2791088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Using Flutter to Create a Book Search App with Redux | by Angga Dwi  Arifandi | Medium">
            <a:hlinkClick r:id="rId4"/>
            <a:extLst>
              <a:ext uri="{FF2B5EF4-FFF2-40B4-BE49-F238E27FC236}">
                <a16:creationId xmlns:a16="http://schemas.microsoft.com/office/drawing/2014/main" id="{0E628D57-8E58-549B-B9E9-CBF5C861B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679" y="346649"/>
            <a:ext cx="5229978" cy="589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0ED545A-6DA2-A7D3-DDD1-38684FF84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0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14164E7-D89D-96B3-035A-8C56673A4F0A}"/>
              </a:ext>
            </a:extLst>
          </p:cNvPr>
          <p:cNvGrpSpPr/>
          <p:nvPr/>
        </p:nvGrpSpPr>
        <p:grpSpPr>
          <a:xfrm>
            <a:off x="1269609" y="924952"/>
            <a:ext cx="4183967" cy="863991"/>
            <a:chOff x="1269609" y="924952"/>
            <a:chExt cx="4183967" cy="863991"/>
          </a:xfrm>
        </p:grpSpPr>
        <p:pic>
          <p:nvPicPr>
            <p:cNvPr id="39938" name="Picture 2">
              <a:hlinkClick r:id="rId4"/>
              <a:extLst>
                <a:ext uri="{FF2B5EF4-FFF2-40B4-BE49-F238E27FC236}">
                  <a16:creationId xmlns:a16="http://schemas.microsoft.com/office/drawing/2014/main" id="{8EE87DE3-F645-8CB6-7C2D-B77A11EBD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609" y="924952"/>
              <a:ext cx="863991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7F1B027-8F15-C1A1-9312-71FA70239149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Provider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DCF1741-7AD1-B457-E136-130BF5FE8C3B}"/>
              </a:ext>
            </a:extLst>
          </p:cNvPr>
          <p:cNvGrpSpPr/>
          <p:nvPr/>
        </p:nvGrpSpPr>
        <p:grpSpPr>
          <a:xfrm>
            <a:off x="7306301" y="2111495"/>
            <a:ext cx="4113500" cy="863991"/>
            <a:chOff x="1340076" y="924952"/>
            <a:chExt cx="4113500" cy="8639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DF55333-3CC3-B000-37BB-ABE1AE627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340076" y="924952"/>
              <a:ext cx="723056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CED89F0-8C9C-A553-54BF-E9FBB06849EF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bloc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B9B0D99-EBB0-39C4-FB24-E332AC69CACA}"/>
              </a:ext>
            </a:extLst>
          </p:cNvPr>
          <p:cNvGrpSpPr/>
          <p:nvPr/>
        </p:nvGrpSpPr>
        <p:grpSpPr>
          <a:xfrm>
            <a:off x="1303120" y="3409219"/>
            <a:ext cx="4113500" cy="716218"/>
            <a:chOff x="1340076" y="998838"/>
            <a:chExt cx="4113500" cy="716218"/>
          </a:xfrm>
        </p:grpSpPr>
        <p:pic>
          <p:nvPicPr>
            <p:cNvPr id="15" name="Picture 2">
              <a:hlinkClick r:id="rId7"/>
              <a:extLst>
                <a:ext uri="{FF2B5EF4-FFF2-40B4-BE49-F238E27FC236}">
                  <a16:creationId xmlns:a16="http://schemas.microsoft.com/office/drawing/2014/main" id="{B2D0331F-03A7-2586-D31D-C8250DF72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340076" y="998838"/>
              <a:ext cx="723056" cy="71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4B893DA-A68B-77A3-B7C1-FF66E8634BEE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riverpod</a:t>
              </a:r>
              <a:endParaRPr lang="en-US" sz="3200" dirty="0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1E63D98-2CEA-45F9-BE46-EAC877D0E72A}"/>
              </a:ext>
            </a:extLst>
          </p:cNvPr>
          <p:cNvGrpSpPr/>
          <p:nvPr/>
        </p:nvGrpSpPr>
        <p:grpSpPr>
          <a:xfrm>
            <a:off x="7306301" y="4563780"/>
            <a:ext cx="4113500" cy="689394"/>
            <a:chOff x="1340076" y="1012250"/>
            <a:chExt cx="4113500" cy="689394"/>
          </a:xfrm>
        </p:grpSpPr>
        <p:pic>
          <p:nvPicPr>
            <p:cNvPr id="20" name="Picture 2">
              <a:hlinkClick r:id="rId10"/>
              <a:extLst>
                <a:ext uri="{FF2B5EF4-FFF2-40B4-BE49-F238E27FC236}">
                  <a16:creationId xmlns:a16="http://schemas.microsoft.com/office/drawing/2014/main" id="{EE868AD7-F63C-F89C-982D-2C086FBAF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/>
          </p:blipFill>
          <p:spPr bwMode="auto">
            <a:xfrm>
              <a:off x="1340076" y="1012250"/>
              <a:ext cx="723056" cy="689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F1FF902-086F-F932-3B1F-4770F0A2A5B3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redux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83F6824-4B89-8A69-7636-6D0D1A5FB3B4}"/>
              </a:ext>
            </a:extLst>
          </p:cNvPr>
          <p:cNvGrpSpPr/>
          <p:nvPr/>
        </p:nvGrpSpPr>
        <p:grpSpPr>
          <a:xfrm>
            <a:off x="1432894" y="5474280"/>
            <a:ext cx="4113500" cy="638322"/>
            <a:chOff x="1340076" y="1037786"/>
            <a:chExt cx="4113500" cy="638322"/>
          </a:xfrm>
        </p:grpSpPr>
        <p:pic>
          <p:nvPicPr>
            <p:cNvPr id="23" name="Picture 2">
              <a:hlinkClick r:id="rId7"/>
              <a:extLst>
                <a:ext uri="{FF2B5EF4-FFF2-40B4-BE49-F238E27FC236}">
                  <a16:creationId xmlns:a16="http://schemas.microsoft.com/office/drawing/2014/main" id="{E8FC19FF-E58F-5136-2F9A-6B9651FEA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1340076" y="1037786"/>
              <a:ext cx="723056" cy="63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EFC00E0-3BA7-D144-B74B-82303D6022F6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GetX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2053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14164E7-D89D-96B3-035A-8C56673A4F0A}"/>
              </a:ext>
            </a:extLst>
          </p:cNvPr>
          <p:cNvGrpSpPr/>
          <p:nvPr/>
        </p:nvGrpSpPr>
        <p:grpSpPr>
          <a:xfrm>
            <a:off x="1269609" y="924952"/>
            <a:ext cx="4183967" cy="863991"/>
            <a:chOff x="1269609" y="924952"/>
            <a:chExt cx="4183967" cy="863991"/>
          </a:xfrm>
        </p:grpSpPr>
        <p:pic>
          <p:nvPicPr>
            <p:cNvPr id="39938" name="Picture 2">
              <a:hlinkClick r:id="rId4"/>
              <a:extLst>
                <a:ext uri="{FF2B5EF4-FFF2-40B4-BE49-F238E27FC236}">
                  <a16:creationId xmlns:a16="http://schemas.microsoft.com/office/drawing/2014/main" id="{8EE87DE3-F645-8CB6-7C2D-B77A11EBD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609" y="924952"/>
              <a:ext cx="863991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7F1B027-8F15-C1A1-9312-71FA70239149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Provider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DCF1741-7AD1-B457-E136-130BF5FE8C3B}"/>
              </a:ext>
            </a:extLst>
          </p:cNvPr>
          <p:cNvGrpSpPr/>
          <p:nvPr/>
        </p:nvGrpSpPr>
        <p:grpSpPr>
          <a:xfrm>
            <a:off x="7306301" y="2111495"/>
            <a:ext cx="4113500" cy="863991"/>
            <a:chOff x="1340076" y="924952"/>
            <a:chExt cx="4113500" cy="86399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DF55333-3CC3-B000-37BB-ABE1AE627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340076" y="924952"/>
              <a:ext cx="723056" cy="86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CED89F0-8C9C-A553-54BF-E9FBB06849EF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bloc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B9B0D99-EBB0-39C4-FB24-E332AC69CACA}"/>
              </a:ext>
            </a:extLst>
          </p:cNvPr>
          <p:cNvGrpSpPr/>
          <p:nvPr/>
        </p:nvGrpSpPr>
        <p:grpSpPr>
          <a:xfrm>
            <a:off x="1303120" y="3409219"/>
            <a:ext cx="4113500" cy="716218"/>
            <a:chOff x="1340076" y="998838"/>
            <a:chExt cx="4113500" cy="716218"/>
          </a:xfrm>
        </p:grpSpPr>
        <p:pic>
          <p:nvPicPr>
            <p:cNvPr id="15" name="Picture 2">
              <a:hlinkClick r:id="rId7"/>
              <a:extLst>
                <a:ext uri="{FF2B5EF4-FFF2-40B4-BE49-F238E27FC236}">
                  <a16:creationId xmlns:a16="http://schemas.microsoft.com/office/drawing/2014/main" id="{B2D0331F-03A7-2586-D31D-C8250DF72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340076" y="998838"/>
              <a:ext cx="723056" cy="71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4B893DA-A68B-77A3-B7C1-FF66E8634BEE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riverpod</a:t>
              </a:r>
              <a:endParaRPr lang="en-US" sz="3200" dirty="0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1E63D98-2CEA-45F9-BE46-EAC877D0E72A}"/>
              </a:ext>
            </a:extLst>
          </p:cNvPr>
          <p:cNvGrpSpPr/>
          <p:nvPr/>
        </p:nvGrpSpPr>
        <p:grpSpPr>
          <a:xfrm>
            <a:off x="7306301" y="4563780"/>
            <a:ext cx="4113500" cy="689394"/>
            <a:chOff x="1340076" y="1012250"/>
            <a:chExt cx="4113500" cy="689394"/>
          </a:xfrm>
        </p:grpSpPr>
        <p:pic>
          <p:nvPicPr>
            <p:cNvPr id="20" name="Picture 2">
              <a:hlinkClick r:id="rId10"/>
              <a:extLst>
                <a:ext uri="{FF2B5EF4-FFF2-40B4-BE49-F238E27FC236}">
                  <a16:creationId xmlns:a16="http://schemas.microsoft.com/office/drawing/2014/main" id="{EE868AD7-F63C-F89C-982D-2C086FBAF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/>
          </p:blipFill>
          <p:spPr bwMode="auto">
            <a:xfrm>
              <a:off x="1340076" y="1012250"/>
              <a:ext cx="723056" cy="689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F1FF902-086F-F932-3B1F-4770F0A2A5B3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redux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83F6824-4B89-8A69-7636-6D0D1A5FB3B4}"/>
              </a:ext>
            </a:extLst>
          </p:cNvPr>
          <p:cNvGrpSpPr/>
          <p:nvPr/>
        </p:nvGrpSpPr>
        <p:grpSpPr>
          <a:xfrm>
            <a:off x="1432894" y="5474280"/>
            <a:ext cx="4113500" cy="638322"/>
            <a:chOff x="1340076" y="1037786"/>
            <a:chExt cx="4113500" cy="638322"/>
          </a:xfrm>
        </p:grpSpPr>
        <p:pic>
          <p:nvPicPr>
            <p:cNvPr id="23" name="Picture 2">
              <a:hlinkClick r:id="rId7"/>
              <a:extLst>
                <a:ext uri="{FF2B5EF4-FFF2-40B4-BE49-F238E27FC236}">
                  <a16:creationId xmlns:a16="http://schemas.microsoft.com/office/drawing/2014/main" id="{E8FC19FF-E58F-5136-2F9A-6B9651FEA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1340076" y="1037786"/>
              <a:ext cx="723056" cy="63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EFC00E0-3BA7-D144-B74B-82303D6022F6}"/>
                </a:ext>
              </a:extLst>
            </p:cNvPr>
            <p:cNvSpPr txBox="1"/>
            <p:nvPr/>
          </p:nvSpPr>
          <p:spPr>
            <a:xfrm>
              <a:off x="2133600" y="1064559"/>
              <a:ext cx="3319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GetX</a:t>
              </a:r>
              <a:endParaRPr lang="en-US" sz="3200" dirty="0"/>
            </a:p>
          </p:txBody>
        </p:sp>
      </p:grpSp>
      <p:pic>
        <p:nvPicPr>
          <p:cNvPr id="48130" name="Picture 2" descr="Mangirdas Kazlauskas 💙 on X: &quot;Ok, since this thing already became a meme,  I will post a Flutter version of it every hour for the rest of the day 😅  #1 Let's">
            <a:hlinkClick r:id="rId13"/>
            <a:extLst>
              <a:ext uri="{FF2B5EF4-FFF2-40B4-BE49-F238E27FC236}">
                <a16:creationId xmlns:a16="http://schemas.microsoft.com/office/drawing/2014/main" id="{FB32517B-8208-C43B-4325-5038E49E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986" y="772172"/>
            <a:ext cx="8071484" cy="558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4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  <a:endParaRPr lang="en-US" kern="1200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0120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Widgets are used to configure other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is a widget for 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Rerender</a:t>
            </a:r>
            <a:r>
              <a:rPr lang="en-US" dirty="0">
                <a:solidFill>
                  <a:schemeClr val="tx1"/>
                </a:solidFill>
              </a:rPr>
              <a:t> using </a:t>
            </a:r>
            <a:r>
              <a:rPr lang="en-US" dirty="0" err="1">
                <a:solidFill>
                  <a:schemeClr val="tx1"/>
                </a:solidFill>
              </a:rPr>
              <a:t>setState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Knowing the lifecycle methods is important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369</a:t>
            </a:fld>
            <a:endParaRPr lang="en-US"/>
          </a:p>
        </p:txBody>
      </p:sp>
      <p:pic>
        <p:nvPicPr>
          <p:cNvPr id="59394" name="Picture 2" descr="CDN media">
            <a:hlinkClick r:id="rId3"/>
            <a:extLst>
              <a:ext uri="{FF2B5EF4-FFF2-40B4-BE49-F238E27FC236}">
                <a16:creationId xmlns:a16="http://schemas.microsoft.com/office/drawing/2014/main" id="{E69EC0AD-5856-F170-444E-98A5576F8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28" y="680664"/>
            <a:ext cx="5645150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634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12800" y="696686"/>
            <a:ext cx="3018971" cy="552994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Root Widget</a:t>
            </a:r>
          </a:p>
        </p:txBody>
      </p:sp>
    </p:spTree>
    <p:extLst>
      <p:ext uri="{BB962C8B-B14F-4D97-AF65-F5344CB8AC3E}">
        <p14:creationId xmlns:p14="http://schemas.microsoft.com/office/powerpoint/2010/main" val="297540050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Outlook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6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35842" name="Picture 2" descr="A pragmatic guide to BuildContext in Flutter | Codemagic Blog">
            <a:hlinkClick r:id="rId4"/>
            <a:extLst>
              <a:ext uri="{FF2B5EF4-FFF2-40B4-BE49-F238E27FC236}">
                <a16:creationId xmlns:a16="http://schemas.microsoft.com/office/drawing/2014/main" id="{0DDA12EB-3792-6B52-F08D-9E0030A3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306" y="569103"/>
            <a:ext cx="4165387" cy="57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3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>
            <a:hlinkClick r:id="rId4"/>
            <a:extLst>
              <a:ext uri="{FF2B5EF4-FFF2-40B4-BE49-F238E27FC236}">
                <a16:creationId xmlns:a16="http://schemas.microsoft.com/office/drawing/2014/main" id="{EEB8739E-D12D-602A-38F9-059A0985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2237398" y="3451948"/>
            <a:ext cx="723056" cy="7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099E35-F953-2B10-B3F3-E1282F92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644459" y="2641018"/>
            <a:ext cx="723056" cy="86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367E7763-5086-25DD-1E57-32FD3BA8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6789467" y="4935963"/>
            <a:ext cx="723056" cy="68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hlinkClick r:id="rId10"/>
            <a:extLst>
              <a:ext uri="{FF2B5EF4-FFF2-40B4-BE49-F238E27FC236}">
                <a16:creationId xmlns:a16="http://schemas.microsoft.com/office/drawing/2014/main" id="{FADC73A8-31E3-1247-7868-B88CA0B7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528" y="1156865"/>
            <a:ext cx="863991" cy="86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54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2226" name="Picture 2" descr="App State-Management mit Flutter BLoC - exensio GmbH">
            <a:hlinkClick r:id="rId4"/>
            <a:extLst>
              <a:ext uri="{FF2B5EF4-FFF2-40B4-BE49-F238E27FC236}">
                <a16:creationId xmlns:a16="http://schemas.microsoft.com/office/drawing/2014/main" id="{8FEA87F4-CB72-F22A-7C65-91D9424C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69" y="2225537"/>
            <a:ext cx="8346661" cy="20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59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Practice makes perfect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Build your own app</a:t>
            </a:r>
          </a:p>
        </p:txBody>
      </p:sp>
    </p:spTree>
    <p:extLst>
      <p:ext uri="{BB962C8B-B14F-4D97-AF65-F5344CB8AC3E}">
        <p14:creationId xmlns:p14="http://schemas.microsoft.com/office/powerpoint/2010/main" val="2718304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 installation</a:t>
            </a:r>
          </a:p>
        </p:txBody>
      </p:sp>
    </p:spTree>
    <p:extLst>
      <p:ext uri="{BB962C8B-B14F-4D97-AF65-F5344CB8AC3E}">
        <p14:creationId xmlns:p14="http://schemas.microsoft.com/office/powerpoint/2010/main" val="113056476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Flutter installation</a:t>
            </a:r>
          </a:p>
        </p:txBody>
      </p:sp>
      <p:pic>
        <p:nvPicPr>
          <p:cNvPr id="33796" name="Picture 4" descr="Flutter vs. React Native: Which is Better for Your Project? | ProCoders">
            <a:hlinkClick r:id="rId3"/>
            <a:extLst>
              <a:ext uri="{FF2B5EF4-FFF2-40B4-BE49-F238E27FC236}">
                <a16:creationId xmlns:a16="http://schemas.microsoft.com/office/drawing/2014/main" id="{2DC3E2A1-641A-8A7C-E443-46421F5DA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59" y="2587751"/>
            <a:ext cx="4627303" cy="328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9404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physical device or an emulator</a:t>
            </a:r>
          </a:p>
        </p:txBody>
      </p:sp>
    </p:spTree>
    <p:extLst>
      <p:ext uri="{BB962C8B-B14F-4D97-AF65-F5344CB8AC3E}">
        <p14:creationId xmlns:p14="http://schemas.microsoft.com/office/powerpoint/2010/main" val="258758381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physical device or an emulator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little patience</a:t>
            </a:r>
          </a:p>
        </p:txBody>
      </p:sp>
      <p:pic>
        <p:nvPicPr>
          <p:cNvPr id="7" name="Grafik 6" descr="Ein Bild, das Text, Grafikdesign, Grafiken, Buch enthält.&#10;&#10;Automatisch generierte Beschreibung">
            <a:hlinkClick r:id="rId3"/>
            <a:extLst>
              <a:ext uri="{FF2B5EF4-FFF2-40B4-BE49-F238E27FC236}">
                <a16:creationId xmlns:a16="http://schemas.microsoft.com/office/drawing/2014/main" id="{76F93766-8C57-67A1-29BD-1DEC5C19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539" y="2442196"/>
            <a:ext cx="3502070" cy="38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1857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4921E3-6095-001B-A175-C343837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47F076-CAA5-C63A-6DC1-CCE1E39E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 installation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physical device or an emulator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little patience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559178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12800" y="696687"/>
            <a:ext cx="3018971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3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>
            <a:normAutofit fontScale="90000"/>
          </a:bodyPr>
          <a:lstStyle/>
          <a:p>
            <a:r>
              <a:rPr lang="en-US" dirty="0"/>
              <a:t>Don’t be afraid to ask</a:t>
            </a:r>
          </a:p>
        </p:txBody>
      </p:sp>
      <p:pic>
        <p:nvPicPr>
          <p:cNvPr id="27" name="Picture Placeholder 26">
            <a:hlinkClick r:id="rId3"/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380</a:t>
            </a:fld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63F02B-23FB-0B93-4996-D633A289C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34CF6D9-8494-AA4C-96CC-AFF31D40DFE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B993890-C32E-3F5B-3349-7CB5B13B106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509486" y="696687"/>
            <a:ext cx="1582058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05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even is Flutter?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“Flutter is an open source framework by Google for building beautiful, natively compiled, multi-platform applications from a single codebase.”</a:t>
            </a:r>
          </a:p>
        </p:txBody>
      </p:sp>
    </p:spTree>
    <p:extLst>
      <p:ext uri="{BB962C8B-B14F-4D97-AF65-F5344CB8AC3E}">
        <p14:creationId xmlns:p14="http://schemas.microsoft.com/office/powerpoint/2010/main" val="3873292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41829" y="1103086"/>
            <a:ext cx="2946400" cy="525326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4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41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428999"/>
            <a:ext cx="1036032" cy="77724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931916" y="3839029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Column</a:t>
            </a:r>
            <a:r>
              <a:rPr lang="de-DE" dirty="0"/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10376088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3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541486"/>
            <a:ext cx="1036032" cy="20871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931916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10376088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6676571" y="54718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8120743" y="4651829"/>
            <a:ext cx="2255345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799840"/>
            <a:ext cx="1036032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ElevatedButton</a:t>
            </a:r>
            <a:r>
              <a:rPr lang="de-DE" dirty="0"/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9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Widgets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93562751-5E4E-7BD9-41A6-A17602DF06DA}"/>
              </a:ext>
            </a:extLst>
          </p:cNvPr>
          <p:cNvSpPr/>
          <p:nvPr/>
        </p:nvSpPr>
        <p:spPr>
          <a:xfrm>
            <a:off x="960120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Widget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3555CFEC-0ED3-5E37-A878-AD1972C74D75}"/>
              </a:ext>
            </a:extLst>
          </p:cNvPr>
          <p:cNvSpPr/>
          <p:nvPr/>
        </p:nvSpPr>
        <p:spPr>
          <a:xfrm>
            <a:off x="3523827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Container Widget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Row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103266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Widgets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 </a:t>
              </a:r>
              <a:r>
                <a:rPr lang="de-DE" dirty="0" err="1"/>
                <a:t>etc</a:t>
              </a:r>
              <a:endParaRPr lang="de-DE" dirty="0"/>
            </a:p>
          </p:txBody>
        </p:sp>
      </p:grp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3555CFEC-0ED3-5E37-A878-AD1972C74D75}"/>
              </a:ext>
            </a:extLst>
          </p:cNvPr>
          <p:cNvSpPr/>
          <p:nvPr/>
        </p:nvSpPr>
        <p:spPr>
          <a:xfrm>
            <a:off x="3523827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Container Widget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Row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3370870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Widgets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 </a:t>
              </a:r>
              <a:r>
                <a:rPr lang="de-DE" dirty="0" err="1"/>
                <a:t>etc</a:t>
              </a:r>
              <a:endParaRPr lang="de-DE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28AF37-6273-568F-662D-DBAC5728983A}"/>
              </a:ext>
            </a:extLst>
          </p:cNvPr>
          <p:cNvGrpSpPr/>
          <p:nvPr/>
        </p:nvGrpSpPr>
        <p:grpSpPr>
          <a:xfrm>
            <a:off x="3523827" y="2556855"/>
            <a:ext cx="2231814" cy="2171438"/>
            <a:chOff x="1039707" y="2616200"/>
            <a:chExt cx="2231814" cy="2171438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3555CFEC-0ED3-5E37-A878-AD1972C74D75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Container Widget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1BE2F0F-17A0-9302-B9DD-725E65A85A8A}"/>
                </a:ext>
              </a:extLst>
            </p:cNvPr>
            <p:cNvSpPr txBox="1"/>
            <p:nvPr/>
          </p:nvSpPr>
          <p:spPr>
            <a:xfrm>
              <a:off x="1490134" y="3587309"/>
              <a:ext cx="13038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decoration</a:t>
              </a:r>
              <a:endParaRPr lang="de-DE" dirty="0"/>
            </a:p>
            <a:p>
              <a:r>
                <a:rPr lang="de-DE" dirty="0" err="1"/>
                <a:t>color</a:t>
              </a:r>
              <a:endParaRPr lang="de-DE" dirty="0"/>
            </a:p>
            <a:p>
              <a:r>
                <a:rPr lang="de-DE" dirty="0" err="1"/>
                <a:t>padding</a:t>
              </a:r>
              <a:endParaRPr lang="de-DE" dirty="0"/>
            </a:p>
            <a:p>
              <a:r>
                <a:rPr lang="de-DE" dirty="0"/>
                <a:t>… </a:t>
              </a:r>
              <a:r>
                <a:rPr lang="de-DE" dirty="0" err="1"/>
                <a:t>etc</a:t>
              </a:r>
              <a:endParaRPr lang="de-DE" dirty="0"/>
            </a:p>
          </p:txBody>
        </p:sp>
      </p:grp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Row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3038670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Widgets – Stateless vs. Stateful</a:t>
            </a:r>
          </a:p>
        </p:txBody>
      </p:sp>
    </p:spTree>
    <p:extLst>
      <p:ext uri="{BB962C8B-B14F-4D97-AF65-F5344CB8AC3E}">
        <p14:creationId xmlns:p14="http://schemas.microsoft.com/office/powerpoint/2010/main" val="299095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5236443-F808-D7BC-6369-13FEA833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Widgets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23B5D5-D785-4079-6884-B340FF235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Stateless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AAB902C-036E-2670-B11E-2ABDA57213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“A widget that does not require </a:t>
            </a:r>
            <a:r>
              <a:rPr lang="en-US" u="sng" dirty="0"/>
              <a:t>mutable</a:t>
            </a:r>
            <a:r>
              <a:rPr lang="en-US" dirty="0"/>
              <a:t> state.“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B7EB11-BCD7-CA72-DA19-153841EC2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Stateful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21F7F0F-D37B-7377-E826-54B361884C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“A widget that has </a:t>
            </a:r>
            <a:r>
              <a:rPr lang="en-US" u="sng" dirty="0"/>
              <a:t>mutable</a:t>
            </a:r>
            <a:r>
              <a:rPr lang="en-US" dirty="0"/>
              <a:t> state.“</a:t>
            </a:r>
          </a:p>
        </p:txBody>
      </p:sp>
    </p:spTree>
    <p:extLst>
      <p:ext uri="{BB962C8B-B14F-4D97-AF65-F5344CB8AC3E}">
        <p14:creationId xmlns:p14="http://schemas.microsoft.com/office/powerpoint/2010/main" val="1538304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49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26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even is Flutter?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“Flutter is an open source framework by Google for building beautiful, natively compiled, multi-platform applications from a single codebase.”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 source UI software development toolkit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Natively compiled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many platforms</a:t>
            </a:r>
          </a:p>
        </p:txBody>
      </p:sp>
    </p:spTree>
    <p:extLst>
      <p:ext uri="{BB962C8B-B14F-4D97-AF65-F5344CB8AC3E}">
        <p14:creationId xmlns:p14="http://schemas.microsoft.com/office/powerpoint/2010/main" val="902648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50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94A6AE10-843C-FB5E-28CC-03519E965D44}"/>
              </a:ext>
            </a:extLst>
          </p:cNvPr>
          <p:cNvSpPr/>
          <p:nvPr/>
        </p:nvSpPr>
        <p:spPr>
          <a:xfrm>
            <a:off x="812800" y="696686"/>
            <a:ext cx="3018971" cy="552994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95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51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94A6AE10-843C-FB5E-28CC-03519E965D44}"/>
              </a:ext>
            </a:extLst>
          </p:cNvPr>
          <p:cNvSpPr/>
          <p:nvPr/>
        </p:nvSpPr>
        <p:spPr>
          <a:xfrm>
            <a:off x="812800" y="696686"/>
            <a:ext cx="3018971" cy="552994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88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B745778-2BBB-BD09-BA56-BC633F78A63D}"/>
              </a:ext>
            </a:extLst>
          </p:cNvPr>
          <p:cNvSpPr/>
          <p:nvPr/>
        </p:nvSpPr>
        <p:spPr>
          <a:xfrm>
            <a:off x="812800" y="696687"/>
            <a:ext cx="3018971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62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53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C77F8A-B9F7-544B-AD00-A62ECAAD0E1E}"/>
              </a:ext>
            </a:extLst>
          </p:cNvPr>
          <p:cNvSpPr/>
          <p:nvPr/>
        </p:nvSpPr>
        <p:spPr>
          <a:xfrm>
            <a:off x="1509486" y="696687"/>
            <a:ext cx="1582058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20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54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EF6F379-ECDA-D57A-EFA8-63A214793E81}"/>
              </a:ext>
            </a:extLst>
          </p:cNvPr>
          <p:cNvSpPr/>
          <p:nvPr/>
        </p:nvSpPr>
        <p:spPr>
          <a:xfrm>
            <a:off x="841829" y="1103086"/>
            <a:ext cx="2946400" cy="525326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43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55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71B4073-D00F-3003-BAAB-E224FF201A07}"/>
              </a:ext>
            </a:extLst>
          </p:cNvPr>
          <p:cNvSpPr/>
          <p:nvPr/>
        </p:nvSpPr>
        <p:spPr>
          <a:xfrm>
            <a:off x="1815911" y="3428999"/>
            <a:ext cx="1036032" cy="77724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56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4AD47DD-F3E4-06CA-670B-7CDB0CD5AA27}"/>
              </a:ext>
            </a:extLst>
          </p:cNvPr>
          <p:cNvSpPr/>
          <p:nvPr/>
        </p:nvSpPr>
        <p:spPr>
          <a:xfrm>
            <a:off x="1815911" y="3541486"/>
            <a:ext cx="1036032" cy="20871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65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57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Widget</a:t>
            </a:r>
          </a:p>
          <a:p>
            <a:pPr algn="ctr"/>
            <a:r>
              <a:rPr lang="de-DE" sz="1400" dirty="0" err="1">
                <a:solidFill>
                  <a:srgbClr val="000000"/>
                </a:solidFill>
              </a:rPr>
              <a:t>stateful</a:t>
            </a:r>
            <a:endParaRPr lang="de-DE" sz="1400" dirty="0">
              <a:solidFill>
                <a:srgbClr val="000000"/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ElevatedButton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4AD47DD-F3E4-06CA-670B-7CDB0CD5AA27}"/>
              </a:ext>
            </a:extLst>
          </p:cNvPr>
          <p:cNvSpPr/>
          <p:nvPr/>
        </p:nvSpPr>
        <p:spPr>
          <a:xfrm>
            <a:off x="1815911" y="3541486"/>
            <a:ext cx="1036032" cy="20871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531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58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  <a:p>
            <a:pPr algn="ctr"/>
            <a:r>
              <a:rPr lang="de-DE" sz="1400" dirty="0" err="1">
                <a:solidFill>
                  <a:srgbClr val="92D050"/>
                </a:solidFill>
              </a:rPr>
              <a:t>stateful</a:t>
            </a:r>
            <a:endParaRPr lang="de-DE" sz="1400" dirty="0">
              <a:solidFill>
                <a:srgbClr val="92D050"/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Elevated</a:t>
            </a:r>
            <a:r>
              <a:rPr lang="de-DE" dirty="0">
                <a:solidFill>
                  <a:schemeClr val="bg1"/>
                </a:solidFill>
              </a:rPr>
              <a:t> Button Widget</a:t>
            </a:r>
          </a:p>
          <a:p>
            <a:pPr algn="ctr"/>
            <a:r>
              <a:rPr lang="de-DE" sz="1400" dirty="0" err="1">
                <a:solidFill>
                  <a:schemeClr val="tx2">
                    <a:lumMod val="75000"/>
                  </a:schemeClr>
                </a:solidFill>
              </a:rPr>
              <a:t>stateless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24DD8F4-F55A-7319-B173-0B7015264544}"/>
              </a:ext>
            </a:extLst>
          </p:cNvPr>
          <p:cNvSpPr/>
          <p:nvPr/>
        </p:nvSpPr>
        <p:spPr>
          <a:xfrm>
            <a:off x="1815911" y="3799840"/>
            <a:ext cx="1036032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36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59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7555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App Bar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Center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  <a:p>
            <a:pPr algn="ctr"/>
            <a:r>
              <a:rPr lang="de-DE" sz="1400" dirty="0" err="1">
                <a:solidFill>
                  <a:srgbClr val="92D050"/>
                </a:solidFill>
              </a:rPr>
              <a:t>stateful</a:t>
            </a:r>
            <a:endParaRPr lang="de-DE" sz="1400" dirty="0">
              <a:solidFill>
                <a:srgbClr val="92D050"/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Elevated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Button Widget</a:t>
            </a:r>
          </a:p>
          <a:p>
            <a:pPr algn="ctr"/>
            <a:r>
              <a:rPr lang="de-D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stateless</a:t>
            </a:r>
            <a:endParaRPr lang="de-DE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7FFC62-9469-6D30-218F-B1091E0F9DFA}"/>
              </a:ext>
            </a:extLst>
          </p:cNvPr>
          <p:cNvSpPr txBox="1"/>
          <p:nvPr/>
        </p:nvSpPr>
        <p:spPr>
          <a:xfrm>
            <a:off x="10853530" y="84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337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What is your experience with app development, and what are your expectations for the workshop?</a:t>
            </a:r>
          </a:p>
        </p:txBody>
      </p:sp>
    </p:spTree>
    <p:extLst>
      <p:ext uri="{BB962C8B-B14F-4D97-AF65-F5344CB8AC3E}">
        <p14:creationId xmlns:p14="http://schemas.microsoft.com/office/powerpoint/2010/main" val="2333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BuildContext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4915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50B0A5-0FAF-C905-A931-47F1D1C2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BuildContext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4C5CF84-AE1B-6CDC-94FB-E13BB3D15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reference or handle to the location of a widget within the widget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Allows you to access data or functions from ancestor 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Unique to a widget</a:t>
            </a:r>
          </a:p>
        </p:txBody>
      </p:sp>
    </p:spTree>
    <p:extLst>
      <p:ext uri="{BB962C8B-B14F-4D97-AF65-F5344CB8AC3E}">
        <p14:creationId xmlns:p14="http://schemas.microsoft.com/office/powerpoint/2010/main" val="1160505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782" y="2264989"/>
            <a:ext cx="7824217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”Everything is a widget”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page is just a bunch of nested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Flutter is adopted widely across the industry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60120" y="6356350"/>
            <a:ext cx="5504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50" baseline="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>
                <a:solidFill>
                  <a:schemeClr val="bg1"/>
                </a:solidFill>
              </a:rPr>
              <a:pPr algn="l">
                <a:spcAft>
                  <a:spcPts val="600"/>
                </a:spcAft>
              </a:pPr>
              <a:t>62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2770" name="Picture 2" descr="Don't do drugs, do Flutter! (talk #1) | by Julio Henrique Bitencourt |  Flutter Community | Medium">
            <a:hlinkClick r:id="rId3"/>
            <a:extLst>
              <a:ext uri="{FF2B5EF4-FFF2-40B4-BE49-F238E27FC236}">
                <a16:creationId xmlns:a16="http://schemas.microsoft.com/office/drawing/2014/main" id="{A85B04D0-2DF9-16E4-C91D-723631B8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6" y="2582803"/>
            <a:ext cx="3777697" cy="335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Dart as its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02228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Flutter’s programming language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4FC93D1-F6AA-B072-E4CA-09BDCF5AE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31" y="783305"/>
            <a:ext cx="769801" cy="7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71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Flutter’s programming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Developed by Google as a Frontend language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95EF0E-D3A6-AA73-6148-B96D75AC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31" y="783305"/>
            <a:ext cx="769801" cy="7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233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Flutter’s programming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Developed by Google as a Frontend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Inspired by Java &amp; JavaScript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C593C39-BA6E-F485-5DC9-07CD72F7C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31" y="783305"/>
            <a:ext cx="769801" cy="7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025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Flutter’s programming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Developed by Google as a Frontend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Inspired by Java &amp; JavaScript</a:t>
            </a:r>
          </a:p>
        </p:txBody>
      </p:sp>
      <p:pic>
        <p:nvPicPr>
          <p:cNvPr id="2" name="Picture 2" descr="There's not much more to dart than flutter : r/ProgrammerHumor">
            <a:hlinkClick r:id="rId3"/>
            <a:extLst>
              <a:ext uri="{FF2B5EF4-FFF2-40B4-BE49-F238E27FC236}">
                <a16:creationId xmlns:a16="http://schemas.microsoft.com/office/drawing/2014/main" id="{71C1ACFC-6D6B-1B63-291F-8D7FFCB2B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833" y="2433430"/>
            <a:ext cx="3063074" cy="390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16BD1-996E-1981-800D-A928BA56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31" y="783305"/>
            <a:ext cx="769801" cy="7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20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Flutter’s programming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Developed by Google as a Frontend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Inspired by Java &amp; 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incremental compilation =&gt; hot reload &amp; hot restart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F380-4FD4-89D5-4943-A7540FB74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31" y="783305"/>
            <a:ext cx="769801" cy="7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8959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Flutter’s programming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Developed by Google as a Frontend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Inspired by Java &amp; 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incremental compilation =&gt; hot reload &amp; hot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 of time (</a:t>
            </a:r>
            <a:r>
              <a:rPr lang="en-US" dirty="0" err="1"/>
              <a:t>AoT</a:t>
            </a:r>
            <a:r>
              <a:rPr lang="en-US" dirty="0"/>
              <a:t>) compilation to native code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3228197-C867-E677-3FF8-087D337CD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31" y="783305"/>
            <a:ext cx="769801" cy="7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36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What does Flutter offer?</a:t>
            </a:r>
          </a:p>
        </p:txBody>
      </p:sp>
    </p:spTree>
    <p:extLst>
      <p:ext uri="{BB962C8B-B14F-4D97-AF65-F5344CB8AC3E}">
        <p14:creationId xmlns:p14="http://schemas.microsoft.com/office/powerpoint/2010/main" val="401132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C0E9F-E2B0-F213-E5E3-8A6C77C52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Episode Summary for Flutter: Native Web and Mobile App Development with  Allen Wyma - Software Engineering Daily">
            <a:hlinkClick r:id="rId3"/>
            <a:extLst>
              <a:ext uri="{FF2B5EF4-FFF2-40B4-BE49-F238E27FC236}">
                <a16:creationId xmlns:a16="http://schemas.microsoft.com/office/drawing/2014/main" id="{E0ABCA4E-15D1-7CAF-4B1F-D96F84394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" y="2536419"/>
            <a:ext cx="6533984" cy="356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5FFA603-6766-A3DF-0090-7FBA7D8B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31" y="783305"/>
            <a:ext cx="769801" cy="76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830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5285" y="4516851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Dart crash course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D968A1C-E782-172E-379B-0EEC6509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29" y="4516851"/>
            <a:ext cx="548035" cy="54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4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80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370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93B716-5C82-BE9E-910B-143A5BB24FC8}"/>
              </a:ext>
            </a:extLst>
          </p:cNvPr>
          <p:cNvSpPr txBox="1"/>
          <p:nvPr/>
        </p:nvSpPr>
        <p:spPr>
          <a:xfrm>
            <a:off x="5303815" y="2657591"/>
            <a:ext cx="758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'This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3570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93B716-5C82-BE9E-910B-143A5BB24FC8}"/>
              </a:ext>
            </a:extLst>
          </p:cNvPr>
          <p:cNvSpPr txBox="1"/>
          <p:nvPr/>
        </p:nvSpPr>
        <p:spPr>
          <a:xfrm>
            <a:off x="5303815" y="2657591"/>
            <a:ext cx="758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'This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40BD2E-28D8-E670-8C0F-10B6B363E01C}"/>
              </a:ext>
            </a:extLst>
          </p:cNvPr>
          <p:cNvSpPr txBox="1"/>
          <p:nvPr/>
        </p:nvSpPr>
        <p:spPr>
          <a:xfrm>
            <a:off x="1392804" y="3489909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boolean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20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||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3938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93B716-5C82-BE9E-910B-143A5BB24FC8}"/>
              </a:ext>
            </a:extLst>
          </p:cNvPr>
          <p:cNvSpPr txBox="1"/>
          <p:nvPr/>
        </p:nvSpPr>
        <p:spPr>
          <a:xfrm>
            <a:off x="5303815" y="2657591"/>
            <a:ext cx="758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'This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40BD2E-28D8-E670-8C0F-10B6B363E01C}"/>
              </a:ext>
            </a:extLst>
          </p:cNvPr>
          <p:cNvSpPr txBox="1"/>
          <p:nvPr/>
        </p:nvSpPr>
        <p:spPr>
          <a:xfrm>
            <a:off x="1392804" y="3489909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boolean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20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||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9A5353-A9EC-049F-DDFC-1683C458C2EA}"/>
              </a:ext>
            </a:extLst>
          </p:cNvPr>
          <p:cNvSpPr txBox="1"/>
          <p:nvPr/>
        </p:nvSpPr>
        <p:spPr>
          <a:xfrm>
            <a:off x="6155635" y="4322227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double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d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3.1415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992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6FADD3F9-2D44-7F45-6DD1-4C1322C83274}"/>
              </a:ext>
            </a:extLst>
          </p:cNvPr>
          <p:cNvSpPr txBox="1"/>
          <p:nvPr/>
        </p:nvSpPr>
        <p:spPr>
          <a:xfrm>
            <a:off x="1969273" y="1940938"/>
            <a:ext cx="3623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integer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Built</a:t>
            </a:r>
            <a:r>
              <a:rPr lang="de-DE" sz="4000" dirty="0">
                <a:solidFill>
                  <a:schemeClr val="bg1"/>
                </a:solidFill>
              </a:rPr>
              <a:t>-in </a:t>
            </a:r>
            <a:r>
              <a:rPr lang="de-DE" sz="4000" dirty="0" err="1">
                <a:solidFill>
                  <a:schemeClr val="bg1"/>
                </a:solidFill>
              </a:rPr>
              <a:t>types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93B716-5C82-BE9E-910B-143A5BB24FC8}"/>
              </a:ext>
            </a:extLst>
          </p:cNvPr>
          <p:cNvSpPr txBox="1"/>
          <p:nvPr/>
        </p:nvSpPr>
        <p:spPr>
          <a:xfrm>
            <a:off x="5303815" y="2657591"/>
            <a:ext cx="758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'This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 a </a:t>
            </a:r>
            <a:r>
              <a:rPr lang="de-DE" sz="2000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string</a:t>
            </a:r>
            <a:r>
              <a:rPr lang="de-DE" sz="2000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40BD2E-28D8-E670-8C0F-10B6B363E01C}"/>
              </a:ext>
            </a:extLst>
          </p:cNvPr>
          <p:cNvSpPr txBox="1"/>
          <p:nvPr/>
        </p:nvSpPr>
        <p:spPr>
          <a:xfrm>
            <a:off x="1392804" y="3489909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boolean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sz="2000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|| </a:t>
            </a:r>
            <a:r>
              <a:rPr lang="de-DE" sz="2000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9A5353-A9EC-049F-DDFC-1683C458C2EA}"/>
              </a:ext>
            </a:extLst>
          </p:cNvPr>
          <p:cNvSpPr txBox="1"/>
          <p:nvPr/>
        </p:nvSpPr>
        <p:spPr>
          <a:xfrm>
            <a:off x="6155635" y="4322227"/>
            <a:ext cx="5332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double 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d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3.1415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88E317-142F-A2D6-CC1E-A10729767729}"/>
              </a:ext>
            </a:extLst>
          </p:cNvPr>
          <p:cNvSpPr txBox="1"/>
          <p:nvPr/>
        </p:nvSpPr>
        <p:spPr>
          <a:xfrm>
            <a:off x="2115046" y="5154545"/>
            <a:ext cx="6054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47CCB1"/>
                </a:solidFill>
                <a:effectLst/>
                <a:latin typeface="MonoLisa-Regular" pitchFamily="2" charset="77"/>
              </a:rPr>
              <a:t>List</a:t>
            </a:r>
            <a:r>
              <a:rPr lang="de-DE" sz="2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2000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sz="2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2000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numbers</a:t>
            </a:r>
            <a:r>
              <a:rPr lang="de-DE" sz="2000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sz="2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1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2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4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sz="2000" dirty="0">
                <a:solidFill>
                  <a:srgbClr val="B4CDA8"/>
                </a:solidFill>
                <a:effectLst/>
                <a:latin typeface="MonoLisa-Regular" pitchFamily="2" charset="77"/>
              </a:rPr>
              <a:t>5</a:t>
            </a:r>
            <a:r>
              <a:rPr lang="de-DE" sz="2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2000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7230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11D0F60-5AB8-AF00-7199-F60B0E56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FD572BE6-FC8E-DD84-51E6-74B18A630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Record</a:t>
            </a:r>
            <a:r>
              <a:rPr lang="de-DE" dirty="0"/>
              <a:t>/</a:t>
            </a:r>
            <a:r>
              <a:rPr lang="de-DE" dirty="0" err="1"/>
              <a:t>Tuple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Map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Null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Object</a:t>
            </a:r>
            <a:endParaRPr lang="de-DE" dirty="0">
              <a:solidFill>
                <a:srgbClr val="47CCB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Void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C00556-39D7-E08D-9C30-D46F1F5E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31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Null </a:t>
            </a:r>
            <a:r>
              <a:rPr lang="de-DE" sz="4000" dirty="0" err="1">
                <a:solidFill>
                  <a:schemeClr val="bg1"/>
                </a:solidFill>
              </a:rPr>
              <a:t>safety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 </a:t>
            </a:r>
          </a:p>
        </p:txBody>
      </p:sp>
    </p:spTree>
    <p:extLst>
      <p:ext uri="{BB962C8B-B14F-4D97-AF65-F5344CB8AC3E}">
        <p14:creationId xmlns:p14="http://schemas.microsoft.com/office/powerpoint/2010/main" val="1433878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Null </a:t>
            </a:r>
            <a:r>
              <a:rPr lang="de-DE" sz="4000" dirty="0" err="1">
                <a:solidFill>
                  <a:schemeClr val="bg1"/>
                </a:solidFill>
              </a:rPr>
              <a:t>safety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0BAC79-7F8B-ADD6-57BA-2261606355F4}"/>
              </a:ext>
            </a:extLst>
          </p:cNvPr>
          <p:cNvSpPr txBox="1"/>
          <p:nvPr/>
        </p:nvSpPr>
        <p:spPr>
          <a:xfrm>
            <a:off x="4665593" y="3244333"/>
            <a:ext cx="2860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null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4183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Null </a:t>
            </a:r>
            <a:r>
              <a:rPr lang="de-DE" sz="4000" dirty="0" err="1">
                <a:solidFill>
                  <a:schemeClr val="bg1"/>
                </a:solidFill>
              </a:rPr>
              <a:t>safety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0BAC79-7F8B-ADD6-57BA-2261606355F4}"/>
              </a:ext>
            </a:extLst>
          </p:cNvPr>
          <p:cNvSpPr txBox="1"/>
          <p:nvPr/>
        </p:nvSpPr>
        <p:spPr>
          <a:xfrm>
            <a:off x="4665593" y="3244333"/>
            <a:ext cx="2860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null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F02DD6-4C93-15A7-C45B-85C0D230F4B4}"/>
              </a:ext>
            </a:extLst>
          </p:cNvPr>
          <p:cNvSpPr/>
          <p:nvPr/>
        </p:nvSpPr>
        <p:spPr>
          <a:xfrm>
            <a:off x="3605106" y="3159852"/>
            <a:ext cx="4458547" cy="453813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E32C5E-1B0A-47CD-4BE8-9C2A9C0B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935619"/>
            <a:ext cx="7772400" cy="10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Null </a:t>
            </a:r>
            <a:r>
              <a:rPr lang="de-DE" sz="4000" dirty="0" err="1">
                <a:solidFill>
                  <a:schemeClr val="bg1"/>
                </a:solidFill>
              </a:rPr>
              <a:t>safety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0BAC79-7F8B-ADD6-57BA-2261606355F4}"/>
              </a:ext>
            </a:extLst>
          </p:cNvPr>
          <p:cNvSpPr txBox="1"/>
          <p:nvPr/>
        </p:nvSpPr>
        <p:spPr>
          <a:xfrm>
            <a:off x="4572414" y="3244333"/>
            <a:ext cx="3047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?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null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1702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4949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484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r>
              <a:rPr lang="de-DE" sz="4000" dirty="0">
                <a:solidFill>
                  <a:schemeClr val="bg1"/>
                </a:solidFill>
              </a:rPr>
              <a:t> (</a:t>
            </a:r>
            <a:r>
              <a:rPr lang="de-DE" sz="4000" dirty="0" err="1">
                <a:solidFill>
                  <a:schemeClr val="bg1"/>
                </a:solidFill>
              </a:rPr>
              <a:t>conditional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branching</a:t>
            </a:r>
            <a:r>
              <a:rPr lang="de-DE" sz="4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0BAC79-7F8B-ADD6-57BA-2261606355F4}"/>
              </a:ext>
            </a:extLst>
          </p:cNvPr>
          <p:cNvSpPr txBox="1"/>
          <p:nvPr/>
        </p:nvSpPr>
        <p:spPr>
          <a:xfrm>
            <a:off x="3604798" y="2413336"/>
            <a:ext cx="49824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condition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// do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something</a:t>
            </a:r>
            <a:b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else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if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anotherCondition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// do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else</a:t>
            </a:r>
            <a:b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else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// do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699856"/>
                </a:solidFill>
                <a:effectLst/>
                <a:latin typeface="MonoLisa-Regular" pitchFamily="2" charset="77"/>
              </a:rPr>
              <a:t>else</a:t>
            </a:r>
            <a:br>
              <a:rPr lang="de-DE" dirty="0">
                <a:solidFill>
                  <a:srgbClr val="69985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8876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r>
              <a:rPr lang="de-DE" sz="4000" dirty="0">
                <a:solidFill>
                  <a:schemeClr val="bg1"/>
                </a:solidFill>
              </a:rPr>
              <a:t> (</a:t>
            </a:r>
            <a:r>
              <a:rPr lang="de-DE" sz="4000" dirty="0" err="1">
                <a:solidFill>
                  <a:schemeClr val="bg1"/>
                </a:solidFill>
              </a:rPr>
              <a:t>while</a:t>
            </a:r>
            <a:r>
              <a:rPr lang="de-DE" sz="4000" dirty="0">
                <a:solidFill>
                  <a:schemeClr val="bg1"/>
                </a:solidFill>
              </a:rPr>
              <a:t> loop)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4569515" y="2967334"/>
            <a:ext cx="3052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while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19118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Functions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4559783" y="2413336"/>
            <a:ext cx="30724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47A2ED"/>
              </a:solidFill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while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42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Functions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4189757" y="1898827"/>
            <a:ext cx="38124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World!'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47CCB1"/>
              </a:solidFill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true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47A2ED"/>
              </a:solidFill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while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400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</a:rPr>
              <a:t>Functions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4059513" y="2136337"/>
            <a:ext cx="40729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bool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return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==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3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0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while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!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isDone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++;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2589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Anonymous </a:t>
            </a:r>
            <a:r>
              <a:rPr lang="de-DE" sz="4000" dirty="0" err="1">
                <a:solidFill>
                  <a:schemeClr val="bg1"/>
                </a:solidFill>
              </a:rPr>
              <a:t>functions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024F81-B0D3-9276-D2A7-4623016A5619}"/>
              </a:ext>
            </a:extLst>
          </p:cNvPr>
          <p:cNvSpPr txBox="1"/>
          <p:nvPr/>
        </p:nvSpPr>
        <p:spPr>
          <a:xfrm>
            <a:off x="3435890" y="1997838"/>
            <a:ext cx="60518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Function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something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  <a:p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doSomething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World!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$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count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number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130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 </a:t>
            </a:r>
          </a:p>
        </p:txBody>
      </p:sp>
      <p:pic>
        <p:nvPicPr>
          <p:cNvPr id="2" name="Picture 4" descr="Devision - Meet our Flutter Developer, Yovko, driven by teamwork and  curiosity">
            <a:hlinkClick r:id="rId3"/>
            <a:extLst>
              <a:ext uri="{FF2B5EF4-FFF2-40B4-BE49-F238E27FC236}">
                <a16:creationId xmlns:a16="http://schemas.microsoft.com/office/drawing/2014/main" id="{F73EDD4C-1BD8-BF67-7392-7F81CBA4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778" y="2980778"/>
            <a:ext cx="2893666" cy="35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090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r>
              <a:rPr lang="de-DE" sz="4000" dirty="0">
                <a:solidFill>
                  <a:schemeClr val="bg1"/>
                </a:solidFill>
              </a:rPr>
              <a:t> (</a:t>
            </a:r>
            <a:r>
              <a:rPr lang="de-DE" sz="4000" dirty="0" err="1">
                <a:solidFill>
                  <a:schemeClr val="bg1"/>
                </a:solidFill>
              </a:rPr>
              <a:t>for</a:t>
            </a:r>
            <a:r>
              <a:rPr lang="de-DE" sz="4000" dirty="0">
                <a:solidFill>
                  <a:schemeClr val="bg1"/>
                </a:solidFill>
              </a:rPr>
              <a:t> loop)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3F4258-EE6A-9E56-0BD2-52CB49FFDB1C}"/>
              </a:ext>
            </a:extLst>
          </p:cNvPr>
          <p:cNvSpPr txBox="1"/>
          <p:nvPr/>
        </p:nvSpPr>
        <p:spPr>
          <a:xfrm>
            <a:off x="3105553" y="2868323"/>
            <a:ext cx="6528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var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message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StringBuffer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'Dart 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is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fun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var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0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&lt;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5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 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i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++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message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write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'!'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42742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Control </a:t>
            </a:r>
            <a:r>
              <a:rPr lang="de-DE" sz="4000" dirty="0" err="1">
                <a:solidFill>
                  <a:schemeClr val="bg1"/>
                </a:solidFill>
              </a:rPr>
              <a:t>flow</a:t>
            </a:r>
            <a:r>
              <a:rPr lang="de-DE" sz="4000" dirty="0">
                <a:solidFill>
                  <a:schemeClr val="bg1"/>
                </a:solidFill>
              </a:rPr>
              <a:t> (</a:t>
            </a:r>
            <a:r>
              <a:rPr lang="de-DE" sz="4000" dirty="0" err="1">
                <a:solidFill>
                  <a:schemeClr val="bg1"/>
                </a:solidFill>
              </a:rPr>
              <a:t>enhanced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for</a:t>
            </a:r>
            <a:r>
              <a:rPr lang="de-DE" sz="4000" dirty="0">
                <a:solidFill>
                  <a:schemeClr val="bg1"/>
                </a:solidFill>
              </a:rPr>
              <a:t> loop)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2875722" y="2868323"/>
            <a:ext cx="66062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participants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&gt;[]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for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in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participants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'Hallo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${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!'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141066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942522" y="2729823"/>
            <a:ext cx="40220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8785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2591324"/>
            <a:ext cx="48834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2591324"/>
            <a:ext cx="49662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126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1756437"/>
            <a:ext cx="49662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87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1650421"/>
            <a:ext cx="49662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4814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1107084"/>
            <a:ext cx="496625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class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int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final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age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this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role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member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required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47CCB1"/>
                </a:solidFill>
                <a:effectLst/>
                <a:latin typeface="MonoLisa-Regular" pitchFamily="2" charset="77"/>
              </a:rPr>
              <a:t>String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_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8CD7FF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void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greet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print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'Hello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$</a:t>
            </a:r>
            <a:r>
              <a:rPr lang="de-DE" dirty="0" err="1">
                <a:solidFill>
                  <a:srgbClr val="8CD7FF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!'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dirty="0">
              <a:solidFill>
                <a:srgbClr val="D4D4D4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70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51643D-0B0B-6929-8753-D9A4253EFFA0}"/>
              </a:ext>
            </a:extLst>
          </p:cNvPr>
          <p:cNvGrpSpPr/>
          <p:nvPr/>
        </p:nvGrpSpPr>
        <p:grpSpPr>
          <a:xfrm>
            <a:off x="643467" y="716653"/>
            <a:ext cx="10905066" cy="5424693"/>
            <a:chOff x="1645920" y="1119293"/>
            <a:chExt cx="9286240" cy="461941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48D5B72-65E9-EA99-68E1-9C3F56DD3CD4}"/>
                </a:ext>
              </a:extLst>
            </p:cNvPr>
            <p:cNvSpPr/>
            <p:nvPr/>
          </p:nvSpPr>
          <p:spPr>
            <a:xfrm>
              <a:off x="1645920" y="1119293"/>
              <a:ext cx="9286240" cy="461941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Picture 2" descr="Ein Bild, das Farbigkeit, Grafiken, Design enthält.&#10;&#10;Automatisch generierte Beschreibung">
              <a:extLst>
                <a:ext uri="{FF2B5EF4-FFF2-40B4-BE49-F238E27FC236}">
                  <a16:creationId xmlns:a16="http://schemas.microsoft.com/office/drawing/2014/main" id="{71A41604-ADAB-6E22-48FE-40774D07C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020" y="1253797"/>
              <a:ext cx="618260" cy="61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C0DF0A-83F0-D6BB-E52E-9ED3253FE1A2}"/>
              </a:ext>
            </a:extLst>
          </p:cNvPr>
          <p:cNvSpPr txBox="1"/>
          <p:nvPr/>
        </p:nvSpPr>
        <p:spPr>
          <a:xfrm>
            <a:off x="643467" y="87743"/>
            <a:ext cx="864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E4BBED-41DA-AB4A-07F6-C607DCF784D6}"/>
              </a:ext>
            </a:extLst>
          </p:cNvPr>
          <p:cNvSpPr txBox="1"/>
          <p:nvPr/>
        </p:nvSpPr>
        <p:spPr>
          <a:xfrm>
            <a:off x="3654287" y="2538316"/>
            <a:ext cx="49662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7A2ED"/>
                </a:solidFill>
                <a:effectLst/>
                <a:latin typeface="MonoLisa-Regular" pitchFamily="2" charset="77"/>
              </a:rPr>
              <a:t>const</a:t>
            </a:r>
            <a:r>
              <a:rPr lang="de-DE" dirty="0">
                <a:solidFill>
                  <a:srgbClr val="47A2E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94DBFD"/>
                </a:solidFill>
                <a:effectLst/>
                <a:latin typeface="MonoLisa-Regular" pitchFamily="2" charset="77"/>
              </a:rPr>
              <a:t> 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= </a:t>
            </a:r>
            <a:r>
              <a:rPr lang="de-DE" dirty="0" err="1">
                <a:solidFill>
                  <a:srgbClr val="47CCB1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>
                <a:solidFill>
                  <a:srgbClr val="B4CDA8"/>
                </a:solidFill>
                <a:effectLst/>
                <a:latin typeface="MonoLisa-Regular" pitchFamily="2" charset="77"/>
              </a:rPr>
              <a:t>19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name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'Julian Hartl'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  </a:t>
            </a: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password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: 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 err="1">
                <a:solidFill>
                  <a:srgbClr val="CD9069"/>
                </a:solidFill>
                <a:effectLst/>
                <a:latin typeface="MonoLisa-Regular" pitchFamily="2" charset="77"/>
              </a:rPr>
              <a:t>mysecretpassword</a:t>
            </a:r>
            <a:r>
              <a:rPr lang="de-DE" dirty="0">
                <a:solidFill>
                  <a:srgbClr val="CD9069"/>
                </a:solidFill>
                <a:effectLst/>
                <a:latin typeface="MonoLisa-Regular" pitchFamily="2" charset="77"/>
              </a:rPr>
              <a:t>'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,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  <a:b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</a:br>
            <a:r>
              <a:rPr lang="de-DE" dirty="0" err="1">
                <a:solidFill>
                  <a:srgbClr val="94DBFD"/>
                </a:solidFill>
                <a:effectLst/>
                <a:latin typeface="MonoLisa-Regular" pitchFamily="2" charset="77"/>
              </a:rPr>
              <a:t>participant</a:t>
            </a:r>
            <a:r>
              <a:rPr lang="de-DE" dirty="0" err="1">
                <a:solidFill>
                  <a:srgbClr val="D4D4D4"/>
                </a:solidFill>
                <a:effectLst/>
                <a:latin typeface="MonoLisa-Regular" pitchFamily="2" charset="77"/>
              </a:rPr>
              <a:t>.</a:t>
            </a:r>
            <a:r>
              <a:rPr lang="de-DE" dirty="0" err="1">
                <a:solidFill>
                  <a:srgbClr val="E6E6AA"/>
                </a:solidFill>
                <a:effectLst/>
                <a:latin typeface="MonoLisa-Regular" pitchFamily="2" charset="77"/>
              </a:rPr>
              <a:t>greet</a:t>
            </a:r>
            <a:r>
              <a:rPr lang="de-DE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dirty="0">
                <a:solidFill>
                  <a:srgbClr val="D4D4D4"/>
                </a:solidFill>
                <a:effectLst/>
                <a:latin typeface="MonoLisa-Regular" pitchFamily="2" charset="7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9867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782" y="2264989"/>
            <a:ext cx="7824217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Very Java/JavaScript like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Easy to pick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Lots of modern features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60120" y="6356350"/>
            <a:ext cx="5504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50" baseline="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>
                <a:solidFill>
                  <a:schemeClr val="bg1"/>
                </a:solidFill>
              </a:rPr>
              <a:pPr algn="l">
                <a:spcAft>
                  <a:spcPts val="600"/>
                </a:spcAft>
              </a:pPr>
              <a:t>99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0B94D403-2F9C-9E6E-E69B-A222FF59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2" y="2264989"/>
            <a:ext cx="3952189" cy="395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021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Benutzerdefiniert 1">
      <a:dk1>
        <a:srgbClr val="53C5F7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18405</Words>
  <Application>Microsoft Macintosh PowerPoint</Application>
  <PresentationFormat>Breitbild</PresentationFormat>
  <Paragraphs>1918</Paragraphs>
  <Slides>380</Slides>
  <Notes>337</Notes>
  <HiddenSlides>0</HiddenSlides>
  <MMClips>10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380</vt:i4>
      </vt:variant>
    </vt:vector>
  </HeadingPairs>
  <TitlesOfParts>
    <vt:vector size="388" baseType="lpstr">
      <vt:lpstr>Arial</vt:lpstr>
      <vt:lpstr>Calibri</vt:lpstr>
      <vt:lpstr>Franklin Gothic Demi Cond</vt:lpstr>
      <vt:lpstr>Franklin Gothic Medium</vt:lpstr>
      <vt:lpstr>MonoLisa-Regular</vt:lpstr>
      <vt:lpstr>Söhne</vt:lpstr>
      <vt:lpstr>Wingdings</vt:lpstr>
      <vt:lpstr>JuxtaposeVTI</vt:lpstr>
      <vt:lpstr>Flutter-Workshop</vt:lpstr>
      <vt:lpstr>Overview</vt:lpstr>
      <vt:lpstr>Why Flutter?</vt:lpstr>
      <vt:lpstr>What even is Flutter?</vt:lpstr>
      <vt:lpstr>What even is Flutter?</vt:lpstr>
      <vt:lpstr>Why Flutter?</vt:lpstr>
      <vt:lpstr>Why Flutter?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Why Flutter?</vt:lpstr>
      <vt:lpstr>BMW</vt:lpstr>
      <vt:lpstr>PowerPoint-Präsentation</vt:lpstr>
      <vt:lpstr>PowerPoint-Präsentation</vt:lpstr>
      <vt:lpstr>PowerPoint-Präsentation</vt:lpstr>
      <vt:lpstr>Why Flutter?</vt:lpstr>
      <vt:lpstr>Why Flutter?</vt:lpstr>
      <vt:lpstr>Flutter vs. React Native</vt:lpstr>
      <vt:lpstr>Flutter vs. React Native</vt:lpstr>
      <vt:lpstr>Flutter vs. React Native</vt:lpstr>
      <vt:lpstr>Flutter vs. React Native</vt:lpstr>
      <vt:lpstr>Flutter vs. React Native</vt:lpstr>
      <vt:lpstr>Why Flutter?</vt:lpstr>
      <vt:lpstr>Flutter vs. Native</vt:lpstr>
      <vt:lpstr>Flutter vs. Native</vt:lpstr>
      <vt:lpstr>Flutter vs. Native</vt:lpstr>
      <vt:lpstr>Flutter vs. Native</vt:lpstr>
      <vt:lpstr>Flutter basics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Widgets</vt:lpstr>
      <vt:lpstr>Widgets</vt:lpstr>
      <vt:lpstr>Widgets</vt:lpstr>
      <vt:lpstr>Flutter basics</vt:lpstr>
      <vt:lpstr>Widgets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Flutter basics</vt:lpstr>
      <vt:lpstr>BuildContext</vt:lpstr>
      <vt:lpstr>Summary</vt:lpstr>
      <vt:lpstr>Flutter basics</vt:lpstr>
      <vt:lpstr>Dart</vt:lpstr>
      <vt:lpstr>Dart</vt:lpstr>
      <vt:lpstr>Dart</vt:lpstr>
      <vt:lpstr>Dart</vt:lpstr>
      <vt:lpstr>Dart</vt:lpstr>
      <vt:lpstr>Dart</vt:lpstr>
      <vt:lpstr>Dart</vt:lpstr>
      <vt:lpstr>Flutter basics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Further built-in types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Summary</vt:lpstr>
      <vt:lpstr>Shopping list app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pubspec.yaml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pub</vt:lpstr>
      <vt:lpstr>pub.dev</vt:lpstr>
      <vt:lpstr>Adding a package</vt:lpstr>
      <vt:lpstr>Searching for a package</vt:lpstr>
      <vt:lpstr>Adding a package</vt:lpstr>
      <vt:lpstr>Adding package to project</vt:lpstr>
      <vt:lpstr>Adding package to project</vt:lpstr>
      <vt:lpstr>Adding package to project</vt:lpstr>
      <vt:lpstr>Adding package to project</vt:lpstr>
      <vt:lpstr>Adding package to project</vt:lpstr>
      <vt:lpstr>Adding a package</vt:lpstr>
      <vt:lpstr>Resolving &amp; fetching  dependencies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MaterialApp</vt:lpstr>
      <vt:lpstr>Types of apps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How do I run the app?</vt:lpstr>
      <vt:lpstr>Running the app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Scaffold</vt:lpstr>
      <vt:lpstr>Scaffold</vt:lpstr>
      <vt:lpstr>PowerPoint-Präsentation</vt:lpstr>
      <vt:lpstr>PowerPoint-Präsentation</vt:lpstr>
      <vt:lpstr>PowerPoint-Präsentation</vt:lpstr>
      <vt:lpstr>PowerPoint-Präsentation</vt:lpstr>
      <vt:lpstr>Center</vt:lpstr>
      <vt:lpstr>Center</vt:lpstr>
      <vt:lpstr>AppBar</vt:lpstr>
      <vt:lpstr>AppBar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ListView</vt:lpstr>
      <vt:lpstr>ListView</vt:lpstr>
      <vt:lpstr>PowerPoint-Präsentation</vt:lpstr>
      <vt:lpstr>PowerPoint-Präsentation</vt:lpstr>
      <vt:lpstr>ListTile</vt:lpstr>
      <vt:lpstr>ListTile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CheckBox</vt:lpstr>
      <vt:lpstr>CheckBox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ListView.builder</vt:lpstr>
      <vt:lpstr>ListView.builder</vt:lpstr>
      <vt:lpstr>Further ListViews</vt:lpstr>
      <vt:lpstr>Further ListViews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Shopping list app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Column</vt:lpstr>
      <vt:lpstr>Row</vt:lpstr>
      <vt:lpstr>Column/Row</vt:lpstr>
      <vt:lpstr>Column/Row vs. Flexbox</vt:lpstr>
      <vt:lpstr>Column/Row vs. Flexbox</vt:lpstr>
      <vt:lpstr>Column/Row vs. Flexbox</vt:lpstr>
      <vt:lpstr>Expanded</vt:lpstr>
      <vt:lpstr>PowerPoint-Präsentation</vt:lpstr>
      <vt:lpstr>PowerPoint-Präsentation</vt:lpstr>
      <vt:lpstr>TextFormField</vt:lpstr>
      <vt:lpstr>TextFormField</vt:lpstr>
      <vt:lpstr>PowerPoint-Präsentation</vt:lpstr>
      <vt:lpstr>PowerPoint-Präsentation</vt:lpstr>
      <vt:lpstr>Padding</vt:lpstr>
      <vt:lpstr>Padding</vt:lpstr>
      <vt:lpstr>Shopping list app</vt:lpstr>
      <vt:lpstr>EdgeInsets.all</vt:lpstr>
      <vt:lpstr>EdgeInsets.symmetric</vt:lpstr>
      <vt:lpstr>EdgeInsets.fromLTRB</vt:lpstr>
      <vt:lpstr>EdgeInsets.only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SafeArea</vt:lpstr>
      <vt:lpstr>PowerPoint-Präsentation</vt:lpstr>
      <vt:lpstr>Shopping list app</vt:lpstr>
      <vt:lpstr>Capturing input</vt:lpstr>
      <vt:lpstr>Capturing input</vt:lpstr>
      <vt:lpstr>Capturing input</vt:lpstr>
      <vt:lpstr>PowerPoint-Präsentation</vt:lpstr>
      <vt:lpstr>PowerPoint-Präsentation</vt:lpstr>
      <vt:lpstr>PowerPoint-Präsentation</vt:lpstr>
      <vt:lpstr>Shopping list app</vt:lpstr>
      <vt:lpstr>Lifecycle methods of a StatefulWidget (processed in order)</vt:lpstr>
      <vt:lpstr>Lifecycle methods of a StatefulWidget (processed in order)</vt:lpstr>
      <vt:lpstr>mounted=true</vt:lpstr>
      <vt:lpstr>Lifecycle methods of a StatefulWidget</vt:lpstr>
      <vt:lpstr>initState()</vt:lpstr>
      <vt:lpstr>Lifecycle methods of a StatefulWidget</vt:lpstr>
      <vt:lpstr>build()</vt:lpstr>
      <vt:lpstr>Lifecycle methods of a StatefulWidget</vt:lpstr>
      <vt:lpstr>dispose()</vt:lpstr>
      <vt:lpstr>Lifecycle methods of a StatefulWidget</vt:lpstr>
      <vt:lpstr>mounted=false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PowerPoint-Präsentation</vt:lpstr>
      <vt:lpstr>PowerPoint-Präsentation</vt:lpstr>
      <vt:lpstr>PowerPoint-Präsentation</vt:lpstr>
      <vt:lpstr>PowerPoint-Präsentation</vt:lpstr>
      <vt:lpstr>Shopping list app</vt:lpstr>
      <vt:lpstr>Navigators</vt:lpstr>
      <vt:lpstr>Two types of navigators</vt:lpstr>
      <vt:lpstr>Pushing new routes</vt:lpstr>
      <vt:lpstr>Popping routes</vt:lpstr>
      <vt:lpstr>Nice to know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Advanced state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Advanced state management</vt:lpstr>
      <vt:lpstr>PowerPoint-Präsentation</vt:lpstr>
      <vt:lpstr>PowerPoint-Präsentation</vt:lpstr>
      <vt:lpstr>PowerPoint-Präsentation</vt:lpstr>
      <vt:lpstr>PowerPoint-Präsentation</vt:lpstr>
      <vt:lpstr>Advanced state management</vt:lpstr>
      <vt:lpstr>PowerPoint-Präsentation</vt:lpstr>
      <vt:lpstr>PowerPoint-Präsentation</vt:lpstr>
      <vt:lpstr>PowerPoint-Präsentation</vt:lpstr>
      <vt:lpstr>Summary</vt:lpstr>
      <vt:lpstr>Outlook</vt:lpstr>
      <vt:lpstr>PowerPoint-Präsentation</vt:lpstr>
      <vt:lpstr>PowerPoint-Präsentation</vt:lpstr>
      <vt:lpstr>PowerPoint-Präsentation</vt:lpstr>
      <vt:lpstr>Practice makes perfect</vt:lpstr>
      <vt:lpstr>Requirements</vt:lpstr>
      <vt:lpstr>Requirements</vt:lpstr>
      <vt:lpstr>Requirements</vt:lpstr>
      <vt:lpstr>Requirements</vt:lpstr>
      <vt:lpstr>Requirements</vt:lpstr>
      <vt:lpstr>Don’t be afraid to 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2023-10-19T16:16:50Z</cp:lastPrinted>
  <dcterms:created xsi:type="dcterms:W3CDTF">2021-04-27T10:31:44Z</dcterms:created>
  <dcterms:modified xsi:type="dcterms:W3CDTF">2023-10-23T14:31:23Z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